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31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9144000" cy="6858000"/>
  <p:embeddedFontLst>
    <p:embeddedFont>
      <p:font typeface="Arial" panose="020B0604020202020204" pitchFamily="34" charset="0"/>
      <p:regular r:id="rId59"/>
      <p:bold r:id="rId60"/>
      <p:italic r:id="rId61"/>
      <p:boldItalic r:id="rId62"/>
    </p:embeddedFont>
    <p:embeddedFont>
      <p:font typeface="Symbol" panose="05050102010706020507" pitchFamily="18" charset="2"/>
      <p:regular r:id="rId63"/>
      <p:bold r:id="rId64"/>
    </p:embeddedFont>
    <p:embeddedFont>
      <p:font typeface="Times New Roman" panose="02020603050405020304" pitchFamily="18" charset="0"/>
      <p:regular r:id="rId65"/>
      <p:bold r:id="rId66"/>
    </p:embeddedFont>
    <p:embeddedFont>
      <p:font typeface="Sitka Small" panose="02000505000000020004" pitchFamily="2" charset="0"/>
      <p:regular r:id="rId67"/>
      <p:bold r:id="rId68"/>
      <p:italic r:id="rId69"/>
      <p:boldItalic r:id="rId70"/>
    </p:embeddedFont>
    <p:embeddedFont>
      <p:font typeface="Courier New" panose="02070309020205020404" pitchFamily="49" charset="0"/>
      <p:bold r:id="rId71"/>
    </p:embeddedFont>
    <p:embeddedFont>
      <p:font typeface="Tahoma" panose="020B0604030504040204" pitchFamily="34" charset="0"/>
      <p:regular r:id="rId72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7B753-E864-4EC4-9C76-BA01BFB3D777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E9404-0195-4166-AFE9-4719B6B682B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40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3100" y="1182370"/>
            <a:ext cx="779780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955" y="-29768"/>
            <a:ext cx="884808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1525" y="1838325"/>
            <a:ext cx="6499225" cy="1649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277584"/>
            <a:ext cx="274320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tl.nist.gov/fipspubs/fip181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hyperlink" Target="http://www.google.no/url?sa=i&amp;rct=j&amp;q&amp;esrc=s&amp;source=images&amp;cd&amp;cad=rja&amp;uact=8&amp;docid=1WijbFBIPNAbnM&amp;tbnid=HLHtbyDCZ5-3gM%3A&amp;ved=0CAUQjRw&amp;url=http%3A%2F%2Fwww.designboom.com%2Ftechnology%2Ffliike-real-time-facebook-like-counter-by-smiirl%2F&amp;ei=xe_9U96SDMXS0QWy9oEg&amp;bvm=bv.74035653%2Cd.d2k&amp;psig=AFQjCNGM--e9knToWc_kFr68SZtojhuUEw&amp;ust=140923721152737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c-archive.org/getrfc.php?rfc=4226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ometrics.cse.msu.edu/j2033.pdf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ometrics.cse.msu.edu/j2033.pdf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iometrics.cse.msu.edu/j2033.pdf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User Authentication</a:t>
            </a:r>
          </a:p>
          <a:p>
            <a:pPr algn="ctr">
              <a:lnSpc>
                <a:spcPct val="100000"/>
              </a:lnSpc>
            </a:pPr>
            <a:endParaRPr lang="en-US" sz="3200" i="1" spc="-45" dirty="0" smtClean="0">
              <a:solidFill>
                <a:srgbClr val="808080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Prof.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Audun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Jøsang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835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6962"/>
            <a:ext cx="57359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Strategies </a:t>
            </a:r>
            <a:r>
              <a:rPr sz="3200" dirty="0">
                <a:solidFill>
                  <a:srgbClr val="333399"/>
                </a:solidFill>
              </a:rPr>
              <a:t>for strong</a:t>
            </a:r>
            <a:r>
              <a:rPr sz="3200" spc="-95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passwords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10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737733"/>
            <a:ext cx="8378825" cy="536321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User </a:t>
            </a:r>
            <a:r>
              <a:rPr sz="2800" dirty="0">
                <a:latin typeface="Arial"/>
                <a:cs typeface="Arial"/>
              </a:rPr>
              <a:t>education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Not necessarily with </a:t>
            </a:r>
            <a:r>
              <a:rPr sz="2400" dirty="0">
                <a:latin typeface="Arial"/>
                <a:cs typeface="Arial"/>
              </a:rPr>
              <a:t>strict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enforcement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Proactive </a:t>
            </a:r>
            <a:r>
              <a:rPr sz="2800" dirty="0">
                <a:latin typeface="Arial"/>
                <a:cs typeface="Arial"/>
              </a:rPr>
              <a:t>password checking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User selects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potential password which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tested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Weak </a:t>
            </a:r>
            <a:r>
              <a:rPr sz="2400" spc="-5" dirty="0">
                <a:latin typeface="Arial"/>
                <a:cs typeface="Arial"/>
              </a:rPr>
              <a:t>passwords are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accepted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Reactive </a:t>
            </a:r>
            <a:r>
              <a:rPr sz="2800" dirty="0">
                <a:latin typeface="Arial"/>
                <a:cs typeface="Arial"/>
              </a:rPr>
              <a:t>password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checking</a:t>
            </a:r>
            <a:endParaRPr sz="2800">
              <a:latin typeface="Arial"/>
              <a:cs typeface="Arial"/>
            </a:endParaRPr>
          </a:p>
          <a:p>
            <a:pPr marL="755015" marR="194945" lvl="1" indent="-285750">
              <a:lnSpc>
                <a:spcPct val="93200"/>
              </a:lnSpc>
              <a:spcBef>
                <a:spcPts val="5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SysAdmin periodically runs password cracking tool  </a:t>
            </a:r>
            <a:r>
              <a:rPr sz="2400" dirty="0">
                <a:latin typeface="Arial"/>
                <a:cs typeface="Arial"/>
              </a:rPr>
              <a:t>(also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by attackers) to </a:t>
            </a:r>
            <a:r>
              <a:rPr sz="2400" spc="-5" dirty="0">
                <a:latin typeface="Arial"/>
                <a:cs typeface="Arial"/>
              </a:rPr>
              <a:t>detect </a:t>
            </a:r>
            <a:r>
              <a:rPr sz="2400" spc="-10" dirty="0">
                <a:latin typeface="Arial"/>
                <a:cs typeface="Arial"/>
              </a:rPr>
              <a:t>weak </a:t>
            </a:r>
            <a:r>
              <a:rPr sz="2400" spc="-5" dirty="0">
                <a:latin typeface="Arial"/>
                <a:cs typeface="Arial"/>
              </a:rPr>
              <a:t>passwords </a:t>
            </a:r>
            <a:r>
              <a:rPr sz="2400" dirty="0">
                <a:latin typeface="Arial"/>
                <a:cs typeface="Arial"/>
              </a:rPr>
              <a:t>that  must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replaced.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Computer-generated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passwords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Random passwords are </a:t>
            </a:r>
            <a:r>
              <a:rPr sz="2400" dirty="0">
                <a:latin typeface="Arial"/>
                <a:cs typeface="Arial"/>
              </a:rPr>
              <a:t>strong but </a:t>
            </a:r>
            <a:r>
              <a:rPr sz="2400" spc="-5" dirty="0">
                <a:latin typeface="Arial"/>
                <a:cs typeface="Arial"/>
              </a:rPr>
              <a:t>difficult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remember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ts val="2780"/>
              </a:lnSpc>
              <a:spcBef>
                <a:spcPts val="300"/>
              </a:spcBef>
              <a:buChar char="–"/>
              <a:tabLst>
                <a:tab pos="755650" algn="l"/>
                <a:tab pos="7181215" algn="l"/>
              </a:tabLst>
            </a:pPr>
            <a:r>
              <a:rPr sz="2400" dirty="0">
                <a:latin typeface="Arial"/>
                <a:cs typeface="Arial"/>
              </a:rPr>
              <a:t>FIPS </a:t>
            </a:r>
            <a:r>
              <a:rPr sz="2400" spc="-5" dirty="0">
                <a:latin typeface="Arial"/>
                <a:cs typeface="Arial"/>
              </a:rPr>
              <a:t>PUB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181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http://www.itl.nist.gov/fipspubs/fip181.htm</a:t>
            </a:r>
            <a:r>
              <a:rPr sz="1800" spc="-5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specifies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automated pronounceable password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65049"/>
            <a:ext cx="4954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Password storage in</a:t>
            </a:r>
            <a:r>
              <a:rPr sz="3600" spc="-114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OS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144904"/>
            <a:ext cx="8321040" cy="46170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3695" marR="422909" indent="-341630">
              <a:lnSpc>
                <a:spcPts val="313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/etc/shadow is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file where modern Linux/Unix  </a:t>
            </a:r>
            <a:r>
              <a:rPr sz="2800" dirty="0">
                <a:latin typeface="Arial"/>
                <a:cs typeface="Arial"/>
              </a:rPr>
              <a:t>stores </a:t>
            </a:r>
            <a:r>
              <a:rPr sz="2800" spc="-5" dirty="0">
                <a:latin typeface="Arial"/>
                <a:cs typeface="Arial"/>
              </a:rPr>
              <a:t>it </a:t>
            </a:r>
            <a:r>
              <a:rPr sz="2800" dirty="0">
                <a:latin typeface="Arial"/>
                <a:cs typeface="Arial"/>
              </a:rPr>
              <a:t>passwords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4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Earlier version stored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/etc/passwd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root </a:t>
            </a: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modify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3120"/>
              </a:lnSpc>
              <a:spcBef>
                <a:spcPts val="6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\windows\system32\config\sam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file Windows  </a:t>
            </a:r>
            <a:r>
              <a:rPr sz="2800" dirty="0">
                <a:latin typeface="Arial"/>
                <a:cs typeface="Arial"/>
              </a:rPr>
              <a:t>system normally stores </a:t>
            </a:r>
            <a:r>
              <a:rPr sz="2800" spc="-5" dirty="0">
                <a:latin typeface="Arial"/>
                <a:cs typeface="Arial"/>
              </a:rPr>
              <a:t>its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passwords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5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Undocumented binary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Administrator to access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Network environments </a:t>
            </a:r>
            <a:r>
              <a:rPr sz="2800" dirty="0">
                <a:latin typeface="Arial"/>
                <a:cs typeface="Arial"/>
              </a:rPr>
              <a:t>store </a:t>
            </a:r>
            <a:r>
              <a:rPr sz="2800" spc="-5" dirty="0">
                <a:latin typeface="Arial"/>
                <a:cs typeface="Arial"/>
              </a:rPr>
              <a:t>passwords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centrally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AD </a:t>
            </a:r>
            <a:r>
              <a:rPr sz="2400" dirty="0">
                <a:latin typeface="Arial"/>
                <a:cs typeface="Arial"/>
              </a:rPr>
              <a:t>(Active </a:t>
            </a:r>
            <a:r>
              <a:rPr sz="2400" spc="-5" dirty="0">
                <a:latin typeface="Arial"/>
                <a:cs typeface="Arial"/>
              </a:rPr>
              <a:t>Directory) on Windows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LDAP (Lightweight Directory Access Protocol) on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Linux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51891"/>
            <a:ext cx="6908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Prevent exposure </a:t>
            </a:r>
            <a:r>
              <a:rPr sz="3600" dirty="0">
                <a:solidFill>
                  <a:srgbClr val="333399"/>
                </a:solidFill>
              </a:rPr>
              <a:t>of password</a:t>
            </a:r>
            <a:r>
              <a:rPr sz="3600" spc="-4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file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12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144904"/>
            <a:ext cx="7985759" cy="42811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3695" marR="386080" indent="-341630">
              <a:lnSpc>
                <a:spcPts val="313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Systems </a:t>
            </a:r>
            <a:r>
              <a:rPr sz="2800" dirty="0">
                <a:latin typeface="Arial"/>
                <a:cs typeface="Arial"/>
              </a:rPr>
              <a:t>verify user passwords against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stored  values in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password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file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Password file must be </a:t>
            </a:r>
            <a:r>
              <a:rPr sz="2800" dirty="0">
                <a:latin typeface="Arial"/>
                <a:cs typeface="Arial"/>
              </a:rPr>
              <a:t>available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This file need protection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users and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Avoid offline dictionary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Protection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measures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(only accessible by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Root/Admin)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Hashing 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3130"/>
              </a:lnSpc>
              <a:spcBef>
                <a:spcPts val="6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In case a password file </a:t>
            </a:r>
            <a:r>
              <a:rPr sz="2800" dirty="0">
                <a:latin typeface="Arial"/>
                <a:cs typeface="Arial"/>
              </a:rPr>
              <a:t>gets stolen, </a:t>
            </a:r>
            <a:r>
              <a:rPr sz="2800" spc="-5" dirty="0">
                <a:latin typeface="Arial"/>
                <a:cs typeface="Arial"/>
              </a:rPr>
              <a:t>then  </a:t>
            </a:r>
            <a:r>
              <a:rPr sz="2800" dirty="0">
                <a:latin typeface="Arial"/>
                <a:cs typeface="Arial"/>
              </a:rPr>
              <a:t>hashing/encryption provides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level of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protection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304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Hash</a:t>
            </a:r>
            <a:r>
              <a:rPr sz="3600" spc="-50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functions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269994"/>
            <a:ext cx="805751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500" i="1" spc="-5" dirty="0">
                <a:latin typeface="Arial"/>
                <a:cs typeface="Arial"/>
              </a:rPr>
              <a:t>A hash function is easy to compute but hard </a:t>
            </a:r>
            <a:r>
              <a:rPr sz="2500" i="1" dirty="0">
                <a:latin typeface="Arial"/>
                <a:cs typeface="Arial"/>
              </a:rPr>
              <a:t>to</a:t>
            </a:r>
            <a:r>
              <a:rPr sz="2500" i="1" spc="75" dirty="0">
                <a:latin typeface="Arial"/>
                <a:cs typeface="Arial"/>
              </a:rPr>
              <a:t> </a:t>
            </a:r>
            <a:r>
              <a:rPr sz="2500" i="1" spc="-5" dirty="0">
                <a:latin typeface="Arial"/>
                <a:cs typeface="Arial"/>
              </a:rPr>
              <a:t>invert.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har char="•"/>
              <a:tabLst>
                <a:tab pos="353695" algn="l"/>
                <a:tab pos="354330" algn="l"/>
              </a:tabLst>
            </a:pPr>
            <a:r>
              <a:rPr sz="2500" spc="-5" dirty="0">
                <a:latin typeface="Arial"/>
                <a:cs typeface="Arial"/>
              </a:rPr>
              <a:t>Passwords can </a:t>
            </a:r>
            <a:r>
              <a:rPr sz="2500" dirty="0">
                <a:latin typeface="Arial"/>
                <a:cs typeface="Arial"/>
              </a:rPr>
              <a:t>be </a:t>
            </a:r>
            <a:r>
              <a:rPr sz="2500" spc="-5" dirty="0">
                <a:latin typeface="Arial"/>
                <a:cs typeface="Arial"/>
              </a:rPr>
              <a:t>stored as </a:t>
            </a:r>
            <a:r>
              <a:rPr sz="2500" dirty="0">
                <a:latin typeface="Arial"/>
                <a:cs typeface="Arial"/>
              </a:rPr>
              <a:t>hash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values.</a:t>
            </a:r>
            <a:endParaRPr sz="2500">
              <a:latin typeface="Arial"/>
              <a:cs typeface="Arial"/>
            </a:endParaRPr>
          </a:p>
          <a:p>
            <a:pPr marL="353695" marR="5080" indent="-341630">
              <a:lnSpc>
                <a:spcPts val="2400"/>
              </a:lnSpc>
              <a:spcBef>
                <a:spcPts val="585"/>
              </a:spcBef>
              <a:buChar char="•"/>
              <a:tabLst>
                <a:tab pos="353695" algn="l"/>
                <a:tab pos="354330" algn="l"/>
              </a:tabLst>
            </a:pPr>
            <a:r>
              <a:rPr sz="2500" spc="-5" dirty="0">
                <a:latin typeface="Arial"/>
                <a:cs typeface="Arial"/>
              </a:rPr>
              <a:t>Authentication function first computes hash of received  password, </a:t>
            </a:r>
            <a:r>
              <a:rPr sz="2500" dirty="0">
                <a:latin typeface="Arial"/>
                <a:cs typeface="Arial"/>
              </a:rPr>
              <a:t>then </a:t>
            </a:r>
            <a:r>
              <a:rPr sz="2500" spc="-5" dirty="0">
                <a:latin typeface="Arial"/>
                <a:cs typeface="Arial"/>
              </a:rPr>
              <a:t>compares against stored hash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value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8810" y="2029205"/>
            <a:ext cx="935990" cy="43307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8810" y="3469385"/>
            <a:ext cx="935990" cy="43180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latin typeface="Arial"/>
                <a:cs typeface="Arial"/>
              </a:rPr>
              <a:t>h(M)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9464" y="2462022"/>
            <a:ext cx="111760" cy="1008380"/>
          </a:xfrm>
          <a:custGeom>
            <a:avLst/>
            <a:gdLst/>
            <a:ahLst/>
            <a:cxnLst/>
            <a:rect l="l" t="t" r="r" b="b"/>
            <a:pathLst>
              <a:path w="111760" h="1008379">
                <a:moveTo>
                  <a:pt x="65659" y="0"/>
                </a:moveTo>
                <a:lnTo>
                  <a:pt x="45847" y="0"/>
                </a:lnTo>
                <a:lnTo>
                  <a:pt x="45847" y="79248"/>
                </a:lnTo>
                <a:lnTo>
                  <a:pt x="65659" y="79248"/>
                </a:lnTo>
                <a:lnTo>
                  <a:pt x="65659" y="0"/>
                </a:lnTo>
                <a:close/>
              </a:path>
              <a:path w="111760" h="1008379">
                <a:moveTo>
                  <a:pt x="65659" y="138683"/>
                </a:moveTo>
                <a:lnTo>
                  <a:pt x="45847" y="138683"/>
                </a:lnTo>
                <a:lnTo>
                  <a:pt x="45847" y="217931"/>
                </a:lnTo>
                <a:lnTo>
                  <a:pt x="65659" y="217931"/>
                </a:lnTo>
                <a:lnTo>
                  <a:pt x="65659" y="138683"/>
                </a:lnTo>
                <a:close/>
              </a:path>
              <a:path w="111760" h="1008379">
                <a:moveTo>
                  <a:pt x="65659" y="277367"/>
                </a:moveTo>
                <a:lnTo>
                  <a:pt x="45847" y="277367"/>
                </a:lnTo>
                <a:lnTo>
                  <a:pt x="45847" y="356615"/>
                </a:lnTo>
                <a:lnTo>
                  <a:pt x="65659" y="356615"/>
                </a:lnTo>
                <a:lnTo>
                  <a:pt x="65659" y="277367"/>
                </a:lnTo>
                <a:close/>
              </a:path>
              <a:path w="111760" h="1008379">
                <a:moveTo>
                  <a:pt x="65659" y="416051"/>
                </a:moveTo>
                <a:lnTo>
                  <a:pt x="45847" y="416051"/>
                </a:lnTo>
                <a:lnTo>
                  <a:pt x="45847" y="495300"/>
                </a:lnTo>
                <a:lnTo>
                  <a:pt x="65659" y="495300"/>
                </a:lnTo>
                <a:lnTo>
                  <a:pt x="65659" y="416051"/>
                </a:lnTo>
                <a:close/>
              </a:path>
              <a:path w="111760" h="1008379">
                <a:moveTo>
                  <a:pt x="65659" y="554736"/>
                </a:moveTo>
                <a:lnTo>
                  <a:pt x="45847" y="554736"/>
                </a:lnTo>
                <a:lnTo>
                  <a:pt x="45847" y="633983"/>
                </a:lnTo>
                <a:lnTo>
                  <a:pt x="65659" y="633983"/>
                </a:lnTo>
                <a:lnTo>
                  <a:pt x="65659" y="554736"/>
                </a:lnTo>
                <a:close/>
              </a:path>
              <a:path w="111760" h="1008379">
                <a:moveTo>
                  <a:pt x="65659" y="693419"/>
                </a:moveTo>
                <a:lnTo>
                  <a:pt x="45847" y="693419"/>
                </a:lnTo>
                <a:lnTo>
                  <a:pt x="45847" y="772667"/>
                </a:lnTo>
                <a:lnTo>
                  <a:pt x="65659" y="772667"/>
                </a:lnTo>
                <a:lnTo>
                  <a:pt x="65659" y="693419"/>
                </a:lnTo>
                <a:close/>
              </a:path>
              <a:path w="111760" h="1008379">
                <a:moveTo>
                  <a:pt x="11049" y="900938"/>
                </a:moveTo>
                <a:lnTo>
                  <a:pt x="6350" y="903731"/>
                </a:lnTo>
                <a:lnTo>
                  <a:pt x="1524" y="906399"/>
                </a:lnTo>
                <a:lnTo>
                  <a:pt x="0" y="912494"/>
                </a:lnTo>
                <a:lnTo>
                  <a:pt x="2793" y="917193"/>
                </a:lnTo>
                <a:lnTo>
                  <a:pt x="55753" y="1008126"/>
                </a:lnTo>
                <a:lnTo>
                  <a:pt x="67217" y="988440"/>
                </a:lnTo>
                <a:lnTo>
                  <a:pt x="45847" y="988440"/>
                </a:lnTo>
                <a:lnTo>
                  <a:pt x="45847" y="970788"/>
                </a:lnTo>
                <a:lnTo>
                  <a:pt x="54652" y="970788"/>
                </a:lnTo>
                <a:lnTo>
                  <a:pt x="55752" y="968901"/>
                </a:lnTo>
                <a:lnTo>
                  <a:pt x="19812" y="907288"/>
                </a:lnTo>
                <a:lnTo>
                  <a:pt x="17145" y="902588"/>
                </a:lnTo>
                <a:lnTo>
                  <a:pt x="11049" y="900938"/>
                </a:lnTo>
                <a:close/>
              </a:path>
              <a:path w="111760" h="1008379">
                <a:moveTo>
                  <a:pt x="54652" y="970788"/>
                </a:moveTo>
                <a:lnTo>
                  <a:pt x="45847" y="970788"/>
                </a:lnTo>
                <a:lnTo>
                  <a:pt x="45847" y="988440"/>
                </a:lnTo>
                <a:lnTo>
                  <a:pt x="65659" y="988440"/>
                </a:lnTo>
                <a:lnTo>
                  <a:pt x="65659" y="983488"/>
                </a:lnTo>
                <a:lnTo>
                  <a:pt x="47243" y="983488"/>
                </a:lnTo>
                <a:lnTo>
                  <a:pt x="54652" y="970788"/>
                </a:lnTo>
                <a:close/>
              </a:path>
              <a:path w="111760" h="1008379">
                <a:moveTo>
                  <a:pt x="77498" y="970788"/>
                </a:moveTo>
                <a:lnTo>
                  <a:pt x="65659" y="970788"/>
                </a:lnTo>
                <a:lnTo>
                  <a:pt x="65659" y="988440"/>
                </a:lnTo>
                <a:lnTo>
                  <a:pt x="67217" y="988440"/>
                </a:lnTo>
                <a:lnTo>
                  <a:pt x="77498" y="970788"/>
                </a:lnTo>
                <a:close/>
              </a:path>
              <a:path w="111760" h="1008379">
                <a:moveTo>
                  <a:pt x="55752" y="968901"/>
                </a:moveTo>
                <a:lnTo>
                  <a:pt x="47243" y="983488"/>
                </a:lnTo>
                <a:lnTo>
                  <a:pt x="64262" y="983488"/>
                </a:lnTo>
                <a:lnTo>
                  <a:pt x="55752" y="968901"/>
                </a:lnTo>
                <a:close/>
              </a:path>
              <a:path w="111760" h="1008379">
                <a:moveTo>
                  <a:pt x="100457" y="900938"/>
                </a:moveTo>
                <a:lnTo>
                  <a:pt x="94361" y="902588"/>
                </a:lnTo>
                <a:lnTo>
                  <a:pt x="91693" y="907288"/>
                </a:lnTo>
                <a:lnTo>
                  <a:pt x="55752" y="968901"/>
                </a:lnTo>
                <a:lnTo>
                  <a:pt x="64262" y="983488"/>
                </a:lnTo>
                <a:lnTo>
                  <a:pt x="65659" y="983488"/>
                </a:lnTo>
                <a:lnTo>
                  <a:pt x="65659" y="970788"/>
                </a:lnTo>
                <a:lnTo>
                  <a:pt x="77498" y="970788"/>
                </a:lnTo>
                <a:lnTo>
                  <a:pt x="108712" y="917193"/>
                </a:lnTo>
                <a:lnTo>
                  <a:pt x="111506" y="912494"/>
                </a:lnTo>
                <a:lnTo>
                  <a:pt x="109982" y="906399"/>
                </a:lnTo>
                <a:lnTo>
                  <a:pt x="105156" y="903731"/>
                </a:lnTo>
                <a:lnTo>
                  <a:pt x="100457" y="900938"/>
                </a:lnTo>
                <a:close/>
              </a:path>
              <a:path w="111760" h="1008379">
                <a:moveTo>
                  <a:pt x="65659" y="832103"/>
                </a:moveTo>
                <a:lnTo>
                  <a:pt x="45847" y="832103"/>
                </a:lnTo>
                <a:lnTo>
                  <a:pt x="45847" y="911351"/>
                </a:lnTo>
                <a:lnTo>
                  <a:pt x="65659" y="911351"/>
                </a:lnTo>
                <a:lnTo>
                  <a:pt x="65659" y="832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53385" y="2462022"/>
            <a:ext cx="351155" cy="1008380"/>
            <a:chOff x="2453385" y="2462022"/>
            <a:chExt cx="351155" cy="1008380"/>
          </a:xfrm>
        </p:grpSpPr>
        <p:sp>
          <p:nvSpPr>
            <p:cNvPr id="8" name="object 8"/>
            <p:cNvSpPr/>
            <p:nvPr/>
          </p:nvSpPr>
          <p:spPr>
            <a:xfrm>
              <a:off x="2572384" y="2462022"/>
              <a:ext cx="111760" cy="1008380"/>
            </a:xfrm>
            <a:custGeom>
              <a:avLst/>
              <a:gdLst/>
              <a:ahLst/>
              <a:cxnLst/>
              <a:rect l="l" t="t" r="r" b="b"/>
              <a:pathLst>
                <a:path w="111760" h="1008379">
                  <a:moveTo>
                    <a:pt x="65658" y="928877"/>
                  </a:moveTo>
                  <a:lnTo>
                    <a:pt x="45846" y="928877"/>
                  </a:lnTo>
                  <a:lnTo>
                    <a:pt x="45846" y="1008126"/>
                  </a:lnTo>
                  <a:lnTo>
                    <a:pt x="65658" y="1008126"/>
                  </a:lnTo>
                  <a:lnTo>
                    <a:pt x="65658" y="928877"/>
                  </a:lnTo>
                  <a:close/>
                </a:path>
                <a:path w="111760" h="1008379">
                  <a:moveTo>
                    <a:pt x="65658" y="790193"/>
                  </a:moveTo>
                  <a:lnTo>
                    <a:pt x="45846" y="790193"/>
                  </a:lnTo>
                  <a:lnTo>
                    <a:pt x="45846" y="869441"/>
                  </a:lnTo>
                  <a:lnTo>
                    <a:pt x="65658" y="869441"/>
                  </a:lnTo>
                  <a:lnTo>
                    <a:pt x="65658" y="790193"/>
                  </a:lnTo>
                  <a:close/>
                </a:path>
                <a:path w="111760" h="1008379">
                  <a:moveTo>
                    <a:pt x="65658" y="651510"/>
                  </a:moveTo>
                  <a:lnTo>
                    <a:pt x="45846" y="651510"/>
                  </a:lnTo>
                  <a:lnTo>
                    <a:pt x="45846" y="730757"/>
                  </a:lnTo>
                  <a:lnTo>
                    <a:pt x="65658" y="730757"/>
                  </a:lnTo>
                  <a:lnTo>
                    <a:pt x="65658" y="651510"/>
                  </a:lnTo>
                  <a:close/>
                </a:path>
                <a:path w="111760" h="1008379">
                  <a:moveTo>
                    <a:pt x="65658" y="512825"/>
                  </a:moveTo>
                  <a:lnTo>
                    <a:pt x="45846" y="512825"/>
                  </a:lnTo>
                  <a:lnTo>
                    <a:pt x="45846" y="592074"/>
                  </a:lnTo>
                  <a:lnTo>
                    <a:pt x="65658" y="592074"/>
                  </a:lnTo>
                  <a:lnTo>
                    <a:pt x="65658" y="512825"/>
                  </a:lnTo>
                  <a:close/>
                </a:path>
                <a:path w="111760" h="1008379">
                  <a:moveTo>
                    <a:pt x="65658" y="374141"/>
                  </a:moveTo>
                  <a:lnTo>
                    <a:pt x="45846" y="374141"/>
                  </a:lnTo>
                  <a:lnTo>
                    <a:pt x="45846" y="453389"/>
                  </a:lnTo>
                  <a:lnTo>
                    <a:pt x="65658" y="453389"/>
                  </a:lnTo>
                  <a:lnTo>
                    <a:pt x="65658" y="374141"/>
                  </a:lnTo>
                  <a:close/>
                </a:path>
                <a:path w="111760" h="1008379">
                  <a:moveTo>
                    <a:pt x="65658" y="235457"/>
                  </a:moveTo>
                  <a:lnTo>
                    <a:pt x="45846" y="235457"/>
                  </a:lnTo>
                  <a:lnTo>
                    <a:pt x="45846" y="314705"/>
                  </a:lnTo>
                  <a:lnTo>
                    <a:pt x="65658" y="314705"/>
                  </a:lnTo>
                  <a:lnTo>
                    <a:pt x="65658" y="235457"/>
                  </a:lnTo>
                  <a:close/>
                </a:path>
                <a:path w="111760" h="1008379">
                  <a:moveTo>
                    <a:pt x="65658" y="96774"/>
                  </a:moveTo>
                  <a:lnTo>
                    <a:pt x="45846" y="96774"/>
                  </a:lnTo>
                  <a:lnTo>
                    <a:pt x="45846" y="176022"/>
                  </a:lnTo>
                  <a:lnTo>
                    <a:pt x="65658" y="176022"/>
                  </a:lnTo>
                  <a:lnTo>
                    <a:pt x="65658" y="96774"/>
                  </a:lnTo>
                  <a:close/>
                </a:path>
                <a:path w="111760" h="100837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3" y="101600"/>
                  </a:lnTo>
                  <a:lnTo>
                    <a:pt x="6350" y="104393"/>
                  </a:lnTo>
                  <a:lnTo>
                    <a:pt x="11048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55752" y="39224"/>
                  </a:lnTo>
                  <a:lnTo>
                    <a:pt x="54652" y="37337"/>
                  </a:lnTo>
                  <a:lnTo>
                    <a:pt x="45846" y="37337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1008379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6" y="104393"/>
                  </a:lnTo>
                  <a:lnTo>
                    <a:pt x="109981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77529" y="37337"/>
                  </a:lnTo>
                  <a:lnTo>
                    <a:pt x="65658" y="37337"/>
                  </a:lnTo>
                  <a:lnTo>
                    <a:pt x="65658" y="24637"/>
                  </a:lnTo>
                  <a:close/>
                </a:path>
                <a:path w="111760" h="100837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  <a:path w="111760" h="1008379">
                  <a:moveTo>
                    <a:pt x="65658" y="19557"/>
                  </a:moveTo>
                  <a:lnTo>
                    <a:pt x="45846" y="19557"/>
                  </a:lnTo>
                  <a:lnTo>
                    <a:pt x="45846" y="37337"/>
                  </a:lnTo>
                  <a:lnTo>
                    <a:pt x="54652" y="37337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1008379">
                  <a:moveTo>
                    <a:pt x="67159" y="19557"/>
                  </a:moveTo>
                  <a:lnTo>
                    <a:pt x="65658" y="19557"/>
                  </a:lnTo>
                  <a:lnTo>
                    <a:pt x="65658" y="37337"/>
                  </a:lnTo>
                  <a:lnTo>
                    <a:pt x="77529" y="37337"/>
                  </a:lnTo>
                  <a:lnTo>
                    <a:pt x="67159" y="19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6339" y="2856484"/>
              <a:ext cx="325120" cy="290195"/>
            </a:xfrm>
            <a:custGeom>
              <a:avLst/>
              <a:gdLst/>
              <a:ahLst/>
              <a:cxnLst/>
              <a:rect l="l" t="t" r="r" b="b"/>
              <a:pathLst>
                <a:path w="325119" h="290194">
                  <a:moveTo>
                    <a:pt x="300228" y="0"/>
                  </a:moveTo>
                  <a:lnTo>
                    <a:pt x="162560" y="119887"/>
                  </a:lnTo>
                  <a:lnTo>
                    <a:pt x="24892" y="0"/>
                  </a:lnTo>
                  <a:lnTo>
                    <a:pt x="0" y="28701"/>
                  </a:lnTo>
                  <a:lnTo>
                    <a:pt x="133604" y="145033"/>
                  </a:lnTo>
                  <a:lnTo>
                    <a:pt x="0" y="261365"/>
                  </a:lnTo>
                  <a:lnTo>
                    <a:pt x="24892" y="290067"/>
                  </a:lnTo>
                  <a:lnTo>
                    <a:pt x="162560" y="170179"/>
                  </a:lnTo>
                  <a:lnTo>
                    <a:pt x="300228" y="290067"/>
                  </a:lnTo>
                  <a:lnTo>
                    <a:pt x="325120" y="261365"/>
                  </a:lnTo>
                  <a:lnTo>
                    <a:pt x="191516" y="145033"/>
                  </a:lnTo>
                  <a:lnTo>
                    <a:pt x="325120" y="28701"/>
                  </a:lnTo>
                  <a:lnTo>
                    <a:pt x="3002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66339" y="2856484"/>
              <a:ext cx="325120" cy="290195"/>
            </a:xfrm>
            <a:custGeom>
              <a:avLst/>
              <a:gdLst/>
              <a:ahLst/>
              <a:cxnLst/>
              <a:rect l="l" t="t" r="r" b="b"/>
              <a:pathLst>
                <a:path w="325119" h="290194">
                  <a:moveTo>
                    <a:pt x="0" y="28701"/>
                  </a:moveTo>
                  <a:lnTo>
                    <a:pt x="24892" y="0"/>
                  </a:lnTo>
                  <a:lnTo>
                    <a:pt x="162560" y="119887"/>
                  </a:lnTo>
                  <a:lnTo>
                    <a:pt x="300228" y="0"/>
                  </a:lnTo>
                  <a:lnTo>
                    <a:pt x="325120" y="28701"/>
                  </a:lnTo>
                  <a:lnTo>
                    <a:pt x="191516" y="145033"/>
                  </a:lnTo>
                  <a:lnTo>
                    <a:pt x="325120" y="261365"/>
                  </a:lnTo>
                  <a:lnTo>
                    <a:pt x="300228" y="290067"/>
                  </a:lnTo>
                  <a:lnTo>
                    <a:pt x="162560" y="170179"/>
                  </a:lnTo>
                  <a:lnTo>
                    <a:pt x="24892" y="290067"/>
                  </a:lnTo>
                  <a:lnTo>
                    <a:pt x="0" y="261365"/>
                  </a:lnTo>
                  <a:lnTo>
                    <a:pt x="133604" y="145033"/>
                  </a:lnTo>
                  <a:lnTo>
                    <a:pt x="0" y="287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9427" y="2033397"/>
            <a:ext cx="1578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any size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887" y="3505327"/>
            <a:ext cx="17075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fixed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561" y="2621991"/>
            <a:ext cx="14128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231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easy</a:t>
            </a:r>
            <a:endParaRPr sz="2000">
              <a:latin typeface="Arial"/>
              <a:cs typeface="Arial"/>
            </a:endParaRPr>
          </a:p>
          <a:p>
            <a:pPr marR="5715" algn="r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mputa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0895" y="2621991"/>
            <a:ext cx="10947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difficult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inverse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4234" y="2029205"/>
            <a:ext cx="937260" cy="43307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65961" y="2915475"/>
            <a:ext cx="350520" cy="316865"/>
            <a:chOff x="7565961" y="2915475"/>
            <a:chExt cx="350520" cy="316865"/>
          </a:xfrm>
        </p:grpSpPr>
        <p:sp>
          <p:nvSpPr>
            <p:cNvPr id="17" name="object 17"/>
            <p:cNvSpPr/>
            <p:nvPr/>
          </p:nvSpPr>
          <p:spPr>
            <a:xfrm>
              <a:off x="7578978" y="2928493"/>
              <a:ext cx="324485" cy="290830"/>
            </a:xfrm>
            <a:custGeom>
              <a:avLst/>
              <a:gdLst/>
              <a:ahLst/>
              <a:cxnLst/>
              <a:rect l="l" t="t" r="r" b="b"/>
              <a:pathLst>
                <a:path w="324484" h="290830">
                  <a:moveTo>
                    <a:pt x="299339" y="0"/>
                  </a:moveTo>
                  <a:lnTo>
                    <a:pt x="162178" y="120142"/>
                  </a:lnTo>
                  <a:lnTo>
                    <a:pt x="25019" y="0"/>
                  </a:lnTo>
                  <a:lnTo>
                    <a:pt x="0" y="28702"/>
                  </a:lnTo>
                  <a:lnTo>
                    <a:pt x="133223" y="145415"/>
                  </a:lnTo>
                  <a:lnTo>
                    <a:pt x="0" y="262128"/>
                  </a:lnTo>
                  <a:lnTo>
                    <a:pt x="25019" y="290830"/>
                  </a:lnTo>
                  <a:lnTo>
                    <a:pt x="162178" y="170687"/>
                  </a:lnTo>
                  <a:lnTo>
                    <a:pt x="299339" y="290830"/>
                  </a:lnTo>
                  <a:lnTo>
                    <a:pt x="324357" y="262128"/>
                  </a:lnTo>
                  <a:lnTo>
                    <a:pt x="191135" y="145415"/>
                  </a:lnTo>
                  <a:lnTo>
                    <a:pt x="324357" y="28702"/>
                  </a:lnTo>
                  <a:lnTo>
                    <a:pt x="299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8978" y="2928493"/>
              <a:ext cx="324485" cy="290830"/>
            </a:xfrm>
            <a:custGeom>
              <a:avLst/>
              <a:gdLst/>
              <a:ahLst/>
              <a:cxnLst/>
              <a:rect l="l" t="t" r="r" b="b"/>
              <a:pathLst>
                <a:path w="324484" h="290830">
                  <a:moveTo>
                    <a:pt x="0" y="28702"/>
                  </a:moveTo>
                  <a:lnTo>
                    <a:pt x="25019" y="0"/>
                  </a:lnTo>
                  <a:lnTo>
                    <a:pt x="162178" y="120142"/>
                  </a:lnTo>
                  <a:lnTo>
                    <a:pt x="299339" y="0"/>
                  </a:lnTo>
                  <a:lnTo>
                    <a:pt x="324357" y="28702"/>
                  </a:lnTo>
                  <a:lnTo>
                    <a:pt x="191135" y="145415"/>
                  </a:lnTo>
                  <a:lnTo>
                    <a:pt x="324357" y="262128"/>
                  </a:lnTo>
                  <a:lnTo>
                    <a:pt x="299339" y="290830"/>
                  </a:lnTo>
                  <a:lnTo>
                    <a:pt x="162178" y="170687"/>
                  </a:lnTo>
                  <a:lnTo>
                    <a:pt x="25019" y="290830"/>
                  </a:lnTo>
                  <a:lnTo>
                    <a:pt x="0" y="262128"/>
                  </a:lnTo>
                  <a:lnTo>
                    <a:pt x="133223" y="145415"/>
                  </a:lnTo>
                  <a:lnTo>
                    <a:pt x="0" y="28702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77544" y="1412875"/>
            <a:ext cx="239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One-way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3926" y="1382648"/>
            <a:ext cx="179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Collision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free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02345" y="2029205"/>
            <a:ext cx="934719" cy="43307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7495">
              <a:lnSpc>
                <a:spcPts val="3100"/>
              </a:lnSpc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800" b="1" spc="-5" dirty="0">
                <a:latin typeface="Times New Roman"/>
                <a:cs typeface="Times New Roman"/>
              </a:rPr>
              <a:t>´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02196" y="2461132"/>
            <a:ext cx="1676400" cy="969644"/>
          </a:xfrm>
          <a:custGeom>
            <a:avLst/>
            <a:gdLst/>
            <a:ahLst/>
            <a:cxnLst/>
            <a:rect l="l" t="t" r="r" b="b"/>
            <a:pathLst>
              <a:path w="1676400" h="969645">
                <a:moveTo>
                  <a:pt x="59817" y="55372"/>
                </a:moveTo>
                <a:lnTo>
                  <a:pt x="28194" y="25019"/>
                </a:lnTo>
                <a:lnTo>
                  <a:pt x="22098" y="13208"/>
                </a:lnTo>
                <a:lnTo>
                  <a:pt x="21780" y="12471"/>
                </a:lnTo>
                <a:lnTo>
                  <a:pt x="21602" y="11684"/>
                </a:lnTo>
                <a:lnTo>
                  <a:pt x="20548" y="7366"/>
                </a:lnTo>
                <a:lnTo>
                  <a:pt x="20383" y="6642"/>
                </a:lnTo>
                <a:lnTo>
                  <a:pt x="20307" y="5842"/>
                </a:lnTo>
                <a:lnTo>
                  <a:pt x="19812" y="0"/>
                </a:lnTo>
                <a:lnTo>
                  <a:pt x="0" y="1778"/>
                </a:lnTo>
                <a:lnTo>
                  <a:pt x="762" y="9144"/>
                </a:lnTo>
                <a:lnTo>
                  <a:pt x="889" y="10160"/>
                </a:lnTo>
                <a:lnTo>
                  <a:pt x="1016" y="10541"/>
                </a:lnTo>
                <a:lnTo>
                  <a:pt x="3048" y="18923"/>
                </a:lnTo>
                <a:lnTo>
                  <a:pt x="3302" y="19431"/>
                </a:lnTo>
                <a:lnTo>
                  <a:pt x="6350" y="26670"/>
                </a:lnTo>
                <a:lnTo>
                  <a:pt x="11049" y="35052"/>
                </a:lnTo>
                <a:lnTo>
                  <a:pt x="40767" y="65913"/>
                </a:lnTo>
                <a:lnTo>
                  <a:pt x="48133" y="71374"/>
                </a:lnTo>
                <a:lnTo>
                  <a:pt x="59817" y="55372"/>
                </a:lnTo>
                <a:close/>
              </a:path>
              <a:path w="1676400" h="969645">
                <a:moveTo>
                  <a:pt x="182626" y="110363"/>
                </a:moveTo>
                <a:lnTo>
                  <a:pt x="133731" y="93599"/>
                </a:lnTo>
                <a:lnTo>
                  <a:pt x="109728" y="83312"/>
                </a:lnTo>
                <a:lnTo>
                  <a:pt x="101727" y="101473"/>
                </a:lnTo>
                <a:lnTo>
                  <a:pt x="141351" y="117602"/>
                </a:lnTo>
                <a:lnTo>
                  <a:pt x="177292" y="129413"/>
                </a:lnTo>
                <a:lnTo>
                  <a:pt x="182626" y="110363"/>
                </a:lnTo>
                <a:close/>
              </a:path>
              <a:path w="1676400" h="969645">
                <a:moveTo>
                  <a:pt x="316992" y="138811"/>
                </a:moveTo>
                <a:lnTo>
                  <a:pt x="284988" y="133985"/>
                </a:lnTo>
                <a:lnTo>
                  <a:pt x="248158" y="127127"/>
                </a:lnTo>
                <a:lnTo>
                  <a:pt x="239776" y="125095"/>
                </a:lnTo>
                <a:lnTo>
                  <a:pt x="235204" y="144399"/>
                </a:lnTo>
                <a:lnTo>
                  <a:pt x="243713" y="146304"/>
                </a:lnTo>
                <a:lnTo>
                  <a:pt x="281305" y="153543"/>
                </a:lnTo>
                <a:lnTo>
                  <a:pt x="314071" y="158369"/>
                </a:lnTo>
                <a:lnTo>
                  <a:pt x="316992" y="138811"/>
                </a:lnTo>
                <a:close/>
              </a:path>
              <a:path w="1676400" h="969645">
                <a:moveTo>
                  <a:pt x="454660" y="147828"/>
                </a:moveTo>
                <a:lnTo>
                  <a:pt x="452120" y="147574"/>
                </a:lnTo>
                <a:lnTo>
                  <a:pt x="401955" y="146304"/>
                </a:lnTo>
                <a:lnTo>
                  <a:pt x="375285" y="144653"/>
                </a:lnTo>
                <a:lnTo>
                  <a:pt x="374015" y="164465"/>
                </a:lnTo>
                <a:lnTo>
                  <a:pt x="400685" y="166116"/>
                </a:lnTo>
                <a:lnTo>
                  <a:pt x="451612" y="167386"/>
                </a:lnTo>
                <a:lnTo>
                  <a:pt x="453009" y="167513"/>
                </a:lnTo>
                <a:lnTo>
                  <a:pt x="454660" y="147828"/>
                </a:lnTo>
                <a:close/>
              </a:path>
              <a:path w="1676400" h="969645">
                <a:moveTo>
                  <a:pt x="585724" y="202311"/>
                </a:moveTo>
                <a:lnTo>
                  <a:pt x="566928" y="188849"/>
                </a:lnTo>
                <a:lnTo>
                  <a:pt x="546608" y="176530"/>
                </a:lnTo>
                <a:lnTo>
                  <a:pt x="525907" y="166116"/>
                </a:lnTo>
                <a:lnTo>
                  <a:pt x="514985" y="161925"/>
                </a:lnTo>
                <a:lnTo>
                  <a:pt x="507873" y="180340"/>
                </a:lnTo>
                <a:lnTo>
                  <a:pt x="518668" y="184658"/>
                </a:lnTo>
                <a:lnTo>
                  <a:pt x="537718" y="194183"/>
                </a:lnTo>
                <a:lnTo>
                  <a:pt x="556641" y="205740"/>
                </a:lnTo>
                <a:lnTo>
                  <a:pt x="574167" y="218440"/>
                </a:lnTo>
                <a:lnTo>
                  <a:pt x="585724" y="202311"/>
                </a:lnTo>
                <a:close/>
              </a:path>
              <a:path w="1676400" h="969645">
                <a:moveTo>
                  <a:pt x="683641" y="304546"/>
                </a:moveTo>
                <a:lnTo>
                  <a:pt x="680974" y="300863"/>
                </a:lnTo>
                <a:lnTo>
                  <a:pt x="663067" y="278130"/>
                </a:lnTo>
                <a:lnTo>
                  <a:pt x="644525" y="256794"/>
                </a:lnTo>
                <a:lnTo>
                  <a:pt x="631444" y="243078"/>
                </a:lnTo>
                <a:lnTo>
                  <a:pt x="617093" y="256794"/>
                </a:lnTo>
                <a:lnTo>
                  <a:pt x="630301" y="270637"/>
                </a:lnTo>
                <a:lnTo>
                  <a:pt x="648081" y="291084"/>
                </a:lnTo>
                <a:lnTo>
                  <a:pt x="665480" y="313182"/>
                </a:lnTo>
                <a:lnTo>
                  <a:pt x="667512" y="315976"/>
                </a:lnTo>
                <a:lnTo>
                  <a:pt x="683641" y="304546"/>
                </a:lnTo>
                <a:close/>
              </a:path>
              <a:path w="1676400" h="969645">
                <a:moveTo>
                  <a:pt x="756412" y="424053"/>
                </a:moveTo>
                <a:lnTo>
                  <a:pt x="747268" y="406146"/>
                </a:lnTo>
                <a:lnTo>
                  <a:pt x="731520" y="377952"/>
                </a:lnTo>
                <a:lnTo>
                  <a:pt x="717296" y="354330"/>
                </a:lnTo>
                <a:lnTo>
                  <a:pt x="700278" y="364617"/>
                </a:lnTo>
                <a:lnTo>
                  <a:pt x="714502" y="388112"/>
                </a:lnTo>
                <a:lnTo>
                  <a:pt x="729869" y="415798"/>
                </a:lnTo>
                <a:lnTo>
                  <a:pt x="738759" y="433070"/>
                </a:lnTo>
                <a:lnTo>
                  <a:pt x="756412" y="424053"/>
                </a:lnTo>
                <a:close/>
              </a:path>
              <a:path w="1676400" h="969645">
                <a:moveTo>
                  <a:pt x="811022" y="552704"/>
                </a:moveTo>
                <a:lnTo>
                  <a:pt x="802894" y="530225"/>
                </a:lnTo>
                <a:lnTo>
                  <a:pt x="790194" y="497713"/>
                </a:lnTo>
                <a:lnTo>
                  <a:pt x="781812" y="478409"/>
                </a:lnTo>
                <a:lnTo>
                  <a:pt x="763651" y="486283"/>
                </a:lnTo>
                <a:lnTo>
                  <a:pt x="771906" y="505587"/>
                </a:lnTo>
                <a:lnTo>
                  <a:pt x="784479" y="537464"/>
                </a:lnTo>
                <a:lnTo>
                  <a:pt x="792353" y="559435"/>
                </a:lnTo>
                <a:lnTo>
                  <a:pt x="811022" y="552704"/>
                </a:lnTo>
                <a:close/>
              </a:path>
              <a:path w="1676400" h="969645">
                <a:moveTo>
                  <a:pt x="850138" y="686943"/>
                </a:moveTo>
                <a:lnTo>
                  <a:pt x="845820" y="668401"/>
                </a:lnTo>
                <a:lnTo>
                  <a:pt x="836422" y="632841"/>
                </a:lnTo>
                <a:lnTo>
                  <a:pt x="829691" y="609854"/>
                </a:lnTo>
                <a:lnTo>
                  <a:pt x="810641" y="615442"/>
                </a:lnTo>
                <a:lnTo>
                  <a:pt x="817499" y="638429"/>
                </a:lnTo>
                <a:lnTo>
                  <a:pt x="826770" y="673481"/>
                </a:lnTo>
                <a:lnTo>
                  <a:pt x="830834" y="691388"/>
                </a:lnTo>
                <a:lnTo>
                  <a:pt x="850138" y="686943"/>
                </a:lnTo>
                <a:close/>
              </a:path>
              <a:path w="1676400" h="969645">
                <a:moveTo>
                  <a:pt x="919226" y="673227"/>
                </a:moveTo>
                <a:lnTo>
                  <a:pt x="900049" y="668528"/>
                </a:lnTo>
                <a:lnTo>
                  <a:pt x="898398" y="675005"/>
                </a:lnTo>
                <a:lnTo>
                  <a:pt x="890651" y="710438"/>
                </a:lnTo>
                <a:lnTo>
                  <a:pt x="883793" y="746506"/>
                </a:lnTo>
                <a:lnTo>
                  <a:pt x="883793" y="746887"/>
                </a:lnTo>
                <a:lnTo>
                  <a:pt x="903224" y="750189"/>
                </a:lnTo>
                <a:lnTo>
                  <a:pt x="909955" y="714756"/>
                </a:lnTo>
                <a:lnTo>
                  <a:pt x="917575" y="679704"/>
                </a:lnTo>
                <a:lnTo>
                  <a:pt x="919226" y="673227"/>
                </a:lnTo>
                <a:close/>
              </a:path>
              <a:path w="1676400" h="969645">
                <a:moveTo>
                  <a:pt x="931164" y="874395"/>
                </a:moveTo>
                <a:lnTo>
                  <a:pt x="929640" y="868299"/>
                </a:lnTo>
                <a:lnTo>
                  <a:pt x="920242" y="862711"/>
                </a:lnTo>
                <a:lnTo>
                  <a:pt x="919365" y="862939"/>
                </a:lnTo>
                <a:lnTo>
                  <a:pt x="916305" y="861187"/>
                </a:lnTo>
                <a:lnTo>
                  <a:pt x="910209" y="862838"/>
                </a:lnTo>
                <a:lnTo>
                  <a:pt x="907542" y="867537"/>
                </a:lnTo>
                <a:lnTo>
                  <a:pt x="881672" y="913498"/>
                </a:lnTo>
                <a:lnTo>
                  <a:pt x="880618" y="892175"/>
                </a:lnTo>
                <a:lnTo>
                  <a:pt x="880160" y="886345"/>
                </a:lnTo>
                <a:lnTo>
                  <a:pt x="886714" y="886841"/>
                </a:lnTo>
                <a:lnTo>
                  <a:pt x="888873" y="858774"/>
                </a:lnTo>
                <a:lnTo>
                  <a:pt x="892683" y="822198"/>
                </a:lnTo>
                <a:lnTo>
                  <a:pt x="894461" y="808609"/>
                </a:lnTo>
                <a:lnTo>
                  <a:pt x="874903" y="805942"/>
                </a:lnTo>
                <a:lnTo>
                  <a:pt x="873404" y="816571"/>
                </a:lnTo>
                <a:lnTo>
                  <a:pt x="873379" y="816229"/>
                </a:lnTo>
                <a:lnTo>
                  <a:pt x="868045" y="778637"/>
                </a:lnTo>
                <a:lnTo>
                  <a:pt x="862457" y="745744"/>
                </a:lnTo>
                <a:lnTo>
                  <a:pt x="842899" y="749046"/>
                </a:lnTo>
                <a:lnTo>
                  <a:pt x="848487" y="781939"/>
                </a:lnTo>
                <a:lnTo>
                  <a:pt x="853694" y="818896"/>
                </a:lnTo>
                <a:lnTo>
                  <a:pt x="854583" y="826770"/>
                </a:lnTo>
                <a:lnTo>
                  <a:pt x="872439" y="824814"/>
                </a:lnTo>
                <a:lnTo>
                  <a:pt x="869061" y="856742"/>
                </a:lnTo>
                <a:lnTo>
                  <a:pt x="867041" y="885139"/>
                </a:lnTo>
                <a:lnTo>
                  <a:pt x="860298" y="885698"/>
                </a:lnTo>
                <a:lnTo>
                  <a:pt x="860933" y="893826"/>
                </a:lnTo>
                <a:lnTo>
                  <a:pt x="861529" y="906729"/>
                </a:lnTo>
                <a:lnTo>
                  <a:pt x="839597" y="867791"/>
                </a:lnTo>
                <a:lnTo>
                  <a:pt x="836930" y="862965"/>
                </a:lnTo>
                <a:lnTo>
                  <a:pt x="830834" y="861314"/>
                </a:lnTo>
                <a:lnTo>
                  <a:pt x="828217" y="862799"/>
                </a:lnTo>
                <a:lnTo>
                  <a:pt x="826897" y="862457"/>
                </a:lnTo>
                <a:lnTo>
                  <a:pt x="822198" y="865251"/>
                </a:lnTo>
                <a:lnTo>
                  <a:pt x="817499" y="868172"/>
                </a:lnTo>
                <a:lnTo>
                  <a:pt x="815975" y="874268"/>
                </a:lnTo>
                <a:lnTo>
                  <a:pt x="818769" y="878840"/>
                </a:lnTo>
                <a:lnTo>
                  <a:pt x="873125" y="969010"/>
                </a:lnTo>
                <a:lnTo>
                  <a:pt x="873467" y="968400"/>
                </a:lnTo>
                <a:lnTo>
                  <a:pt x="873887" y="969137"/>
                </a:lnTo>
                <a:lnTo>
                  <a:pt x="885634" y="949706"/>
                </a:lnTo>
                <a:lnTo>
                  <a:pt x="888326" y="945261"/>
                </a:lnTo>
                <a:lnTo>
                  <a:pt x="888707" y="944626"/>
                </a:lnTo>
                <a:lnTo>
                  <a:pt x="928370" y="879094"/>
                </a:lnTo>
                <a:lnTo>
                  <a:pt x="931164" y="874395"/>
                </a:lnTo>
                <a:close/>
              </a:path>
              <a:path w="1676400" h="969645">
                <a:moveTo>
                  <a:pt x="958342" y="541401"/>
                </a:moveTo>
                <a:lnTo>
                  <a:pt x="939800" y="534543"/>
                </a:lnTo>
                <a:lnTo>
                  <a:pt x="937895" y="539750"/>
                </a:lnTo>
                <a:lnTo>
                  <a:pt x="926846" y="572389"/>
                </a:lnTo>
                <a:lnTo>
                  <a:pt x="916559" y="605917"/>
                </a:lnTo>
                <a:lnTo>
                  <a:pt x="915162" y="610743"/>
                </a:lnTo>
                <a:lnTo>
                  <a:pt x="934339" y="616077"/>
                </a:lnTo>
                <a:lnTo>
                  <a:pt x="935482" y="611632"/>
                </a:lnTo>
                <a:lnTo>
                  <a:pt x="945642" y="578739"/>
                </a:lnTo>
                <a:lnTo>
                  <a:pt x="956437" y="546608"/>
                </a:lnTo>
                <a:lnTo>
                  <a:pt x="958342" y="541401"/>
                </a:lnTo>
                <a:close/>
              </a:path>
              <a:path w="1676400" h="969645">
                <a:moveTo>
                  <a:pt x="1012825" y="415417"/>
                </a:moveTo>
                <a:lnTo>
                  <a:pt x="995299" y="406273"/>
                </a:lnTo>
                <a:lnTo>
                  <a:pt x="989076" y="418338"/>
                </a:lnTo>
                <a:lnTo>
                  <a:pt x="975233" y="447040"/>
                </a:lnTo>
                <a:lnTo>
                  <a:pt x="962152" y="477012"/>
                </a:lnTo>
                <a:lnTo>
                  <a:pt x="961263" y="478917"/>
                </a:lnTo>
                <a:lnTo>
                  <a:pt x="979678" y="486283"/>
                </a:lnTo>
                <a:lnTo>
                  <a:pt x="980186" y="484886"/>
                </a:lnTo>
                <a:lnTo>
                  <a:pt x="993140" y="455549"/>
                </a:lnTo>
                <a:lnTo>
                  <a:pt x="1006602" y="427355"/>
                </a:lnTo>
                <a:lnTo>
                  <a:pt x="1012825" y="415417"/>
                </a:lnTo>
                <a:close/>
              </a:path>
              <a:path w="1676400" h="969645">
                <a:moveTo>
                  <a:pt x="1085977" y="300101"/>
                </a:moveTo>
                <a:lnTo>
                  <a:pt x="1070483" y="287655"/>
                </a:lnTo>
                <a:lnTo>
                  <a:pt x="1066292" y="292989"/>
                </a:lnTo>
                <a:lnTo>
                  <a:pt x="1049782" y="315214"/>
                </a:lnTo>
                <a:lnTo>
                  <a:pt x="1033780" y="339090"/>
                </a:lnTo>
                <a:lnTo>
                  <a:pt x="1024763" y="353822"/>
                </a:lnTo>
                <a:lnTo>
                  <a:pt x="1041654" y="364236"/>
                </a:lnTo>
                <a:lnTo>
                  <a:pt x="1050290" y="350012"/>
                </a:lnTo>
                <a:lnTo>
                  <a:pt x="1065784" y="327025"/>
                </a:lnTo>
                <a:lnTo>
                  <a:pt x="1081659" y="305435"/>
                </a:lnTo>
                <a:lnTo>
                  <a:pt x="1085977" y="300101"/>
                </a:lnTo>
                <a:close/>
              </a:path>
              <a:path w="1676400" h="969645">
                <a:moveTo>
                  <a:pt x="1184783" y="209677"/>
                </a:moveTo>
                <a:lnTo>
                  <a:pt x="1175385" y="192278"/>
                </a:lnTo>
                <a:lnTo>
                  <a:pt x="1173353" y="193294"/>
                </a:lnTo>
                <a:lnTo>
                  <a:pt x="1154684" y="205486"/>
                </a:lnTo>
                <a:lnTo>
                  <a:pt x="1136269" y="219456"/>
                </a:lnTo>
                <a:lnTo>
                  <a:pt x="1118108" y="235331"/>
                </a:lnTo>
                <a:lnTo>
                  <a:pt x="1110869" y="242570"/>
                </a:lnTo>
                <a:lnTo>
                  <a:pt x="1124839" y="256667"/>
                </a:lnTo>
                <a:lnTo>
                  <a:pt x="1131316" y="250190"/>
                </a:lnTo>
                <a:lnTo>
                  <a:pt x="1148207" y="235204"/>
                </a:lnTo>
                <a:lnTo>
                  <a:pt x="1165479" y="222123"/>
                </a:lnTo>
                <a:lnTo>
                  <a:pt x="1182751" y="210820"/>
                </a:lnTo>
                <a:lnTo>
                  <a:pt x="1184783" y="209677"/>
                </a:lnTo>
                <a:close/>
              </a:path>
              <a:path w="1676400" h="969645">
                <a:moveTo>
                  <a:pt x="1314577" y="182753"/>
                </a:moveTo>
                <a:lnTo>
                  <a:pt x="1313053" y="162941"/>
                </a:lnTo>
                <a:lnTo>
                  <a:pt x="1306449" y="163449"/>
                </a:lnTo>
                <a:lnTo>
                  <a:pt x="1260602" y="164846"/>
                </a:lnTo>
                <a:lnTo>
                  <a:pt x="1250696" y="165735"/>
                </a:lnTo>
                <a:lnTo>
                  <a:pt x="1233170" y="168910"/>
                </a:lnTo>
                <a:lnTo>
                  <a:pt x="1236726" y="188468"/>
                </a:lnTo>
                <a:lnTo>
                  <a:pt x="1252474" y="185420"/>
                </a:lnTo>
                <a:lnTo>
                  <a:pt x="1261237" y="184658"/>
                </a:lnTo>
                <a:lnTo>
                  <a:pt x="1270381" y="184277"/>
                </a:lnTo>
                <a:lnTo>
                  <a:pt x="1307973" y="183261"/>
                </a:lnTo>
                <a:lnTo>
                  <a:pt x="1314577" y="182753"/>
                </a:lnTo>
                <a:close/>
              </a:path>
              <a:path w="1676400" h="969645">
                <a:moveTo>
                  <a:pt x="1453261" y="160909"/>
                </a:moveTo>
                <a:lnTo>
                  <a:pt x="1447927" y="141859"/>
                </a:lnTo>
                <a:lnTo>
                  <a:pt x="1447165" y="142113"/>
                </a:lnTo>
                <a:lnTo>
                  <a:pt x="1413383" y="149860"/>
                </a:lnTo>
                <a:lnTo>
                  <a:pt x="1378458" y="156083"/>
                </a:lnTo>
                <a:lnTo>
                  <a:pt x="1371600" y="156972"/>
                </a:lnTo>
                <a:lnTo>
                  <a:pt x="1374140" y="176657"/>
                </a:lnTo>
                <a:lnTo>
                  <a:pt x="1382014" y="175641"/>
                </a:lnTo>
                <a:lnTo>
                  <a:pt x="1417828" y="169164"/>
                </a:lnTo>
                <a:lnTo>
                  <a:pt x="1452499" y="161163"/>
                </a:lnTo>
                <a:lnTo>
                  <a:pt x="1453261" y="160909"/>
                </a:lnTo>
                <a:close/>
              </a:path>
              <a:path w="1676400" h="969645">
                <a:moveTo>
                  <a:pt x="1584452" y="110490"/>
                </a:moveTo>
                <a:lnTo>
                  <a:pt x="1575054" y="92964"/>
                </a:lnTo>
                <a:lnTo>
                  <a:pt x="1564386" y="98806"/>
                </a:lnTo>
                <a:lnTo>
                  <a:pt x="1551686" y="105029"/>
                </a:lnTo>
                <a:lnTo>
                  <a:pt x="1538351" y="111252"/>
                </a:lnTo>
                <a:lnTo>
                  <a:pt x="1524381" y="116967"/>
                </a:lnTo>
                <a:lnTo>
                  <a:pt x="1509903" y="122682"/>
                </a:lnTo>
                <a:lnTo>
                  <a:pt x="1504188" y="124587"/>
                </a:lnTo>
                <a:lnTo>
                  <a:pt x="1510538" y="143383"/>
                </a:lnTo>
                <a:lnTo>
                  <a:pt x="1546606" y="129286"/>
                </a:lnTo>
                <a:lnTo>
                  <a:pt x="1573784" y="116205"/>
                </a:lnTo>
                <a:lnTo>
                  <a:pt x="1584452" y="110490"/>
                </a:lnTo>
                <a:close/>
              </a:path>
              <a:path w="1676400" h="969645">
                <a:moveTo>
                  <a:pt x="1676146" y="1524"/>
                </a:moveTo>
                <a:lnTo>
                  <a:pt x="1656334" y="254"/>
                </a:lnTo>
                <a:lnTo>
                  <a:pt x="1655699" y="8255"/>
                </a:lnTo>
                <a:lnTo>
                  <a:pt x="1654175" y="15113"/>
                </a:lnTo>
                <a:lnTo>
                  <a:pt x="1632331" y="50419"/>
                </a:lnTo>
                <a:lnTo>
                  <a:pt x="1621917" y="60452"/>
                </a:lnTo>
                <a:lnTo>
                  <a:pt x="1634998" y="75311"/>
                </a:lnTo>
                <a:lnTo>
                  <a:pt x="1660906" y="46355"/>
                </a:lnTo>
                <a:lnTo>
                  <a:pt x="1675511" y="9652"/>
                </a:lnTo>
                <a:lnTo>
                  <a:pt x="167614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09866" y="3429761"/>
            <a:ext cx="934719" cy="43180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latin typeface="Arial"/>
                <a:cs typeface="Arial"/>
              </a:rPr>
              <a:t>h(M)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1076" y="2712847"/>
            <a:ext cx="3258820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spc="-5" dirty="0">
                <a:latin typeface="Arial"/>
                <a:cs typeface="Arial"/>
              </a:rPr>
              <a:t>difficult </a:t>
            </a:r>
            <a:r>
              <a:rPr sz="2000" dirty="0">
                <a:latin typeface="Arial"/>
                <a:cs typeface="Arial"/>
              </a:rPr>
              <a:t>to find </a:t>
            </a:r>
            <a:r>
              <a:rPr sz="2000" spc="-5" dirty="0">
                <a:latin typeface="Arial"/>
                <a:cs typeface="Arial"/>
              </a:rPr>
              <a:t>different </a:t>
            </a:r>
            <a:r>
              <a:rPr sz="2000" dirty="0">
                <a:latin typeface="Arial"/>
                <a:cs typeface="Arial"/>
              </a:rPr>
              <a:t>input  values producing same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hash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8723" y="174981"/>
            <a:ext cx="1487917" cy="1301596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4142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Cracking</a:t>
            </a:r>
            <a:r>
              <a:rPr sz="3600" spc="-10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passwords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14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5445125" cy="409194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 smtClean="0">
                <a:latin typeface="Arial"/>
                <a:cs typeface="Arial"/>
              </a:rPr>
              <a:t>Bru</a:t>
            </a:r>
            <a:r>
              <a:rPr lang="en-US" sz="2800" spc="-5" dirty="0" smtClean="0">
                <a:latin typeface="Arial"/>
                <a:cs typeface="Arial"/>
              </a:rPr>
              <a:t>t</a:t>
            </a:r>
            <a:r>
              <a:rPr sz="2800" spc="-5" dirty="0" smtClean="0">
                <a:latin typeface="Arial"/>
                <a:cs typeface="Arial"/>
              </a:rPr>
              <a:t>e</a:t>
            </a:r>
            <a:r>
              <a:rPr sz="2800" spc="-10" dirty="0" smtClean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Force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Trying all possible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combinations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Intelligent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search</a:t>
            </a: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User name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Name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friends/relatives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Phone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Birth dates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Dictionary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Try all words from an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dictionary</a:t>
            </a: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Precomputed hashes: Rainbow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tables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0" y="528320"/>
            <a:ext cx="7519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Hash table and </a:t>
            </a:r>
            <a:r>
              <a:rPr sz="3600" dirty="0">
                <a:solidFill>
                  <a:srgbClr val="333399"/>
                </a:solidFill>
              </a:rPr>
              <a:t>rainbow </a:t>
            </a:r>
            <a:r>
              <a:rPr sz="3600" spc="-5" dirty="0">
                <a:solidFill>
                  <a:srgbClr val="333399"/>
                </a:solidFill>
              </a:rPr>
              <a:t>table</a:t>
            </a:r>
            <a:r>
              <a:rPr sz="3600" spc="-5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attacks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8107680" cy="30632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31115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Attackers can compute and </a:t>
            </a:r>
            <a:r>
              <a:rPr sz="2800" dirty="0">
                <a:latin typeface="Arial"/>
                <a:cs typeface="Arial"/>
              </a:rPr>
              <a:t>store hash values </a:t>
            </a:r>
            <a:r>
              <a:rPr sz="2800" spc="-5" dirty="0">
                <a:latin typeface="Arial"/>
                <a:cs typeface="Arial"/>
              </a:rPr>
              <a:t>for  all </a:t>
            </a:r>
            <a:r>
              <a:rPr sz="2800" dirty="0">
                <a:latin typeface="Arial"/>
                <a:cs typeface="Arial"/>
              </a:rPr>
              <a:t>possible passwords </a:t>
            </a:r>
            <a:r>
              <a:rPr sz="2800" spc="-5" dirty="0">
                <a:latin typeface="Arial"/>
                <a:cs typeface="Arial"/>
              </a:rPr>
              <a:t>up to a </a:t>
            </a:r>
            <a:r>
              <a:rPr sz="2800" dirty="0">
                <a:latin typeface="Arial"/>
                <a:cs typeface="Arial"/>
              </a:rPr>
              <a:t>certain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length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list of password hashes is a </a:t>
            </a:r>
            <a:r>
              <a:rPr sz="2800" b="1" spc="-5" dirty="0">
                <a:latin typeface="Arial"/>
                <a:cs typeface="Arial"/>
              </a:rPr>
              <a:t>hash</a:t>
            </a:r>
            <a:r>
              <a:rPr sz="2800" b="1" spc="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compressed </a:t>
            </a:r>
            <a:r>
              <a:rPr sz="2800" dirty="0">
                <a:latin typeface="Arial"/>
                <a:cs typeface="Arial"/>
              </a:rPr>
              <a:t>hash table </a:t>
            </a:r>
            <a:r>
              <a:rPr sz="2800" spc="-5" dirty="0">
                <a:latin typeface="Arial"/>
                <a:cs typeface="Arial"/>
              </a:rPr>
              <a:t>is a </a:t>
            </a:r>
            <a:r>
              <a:rPr sz="2800" b="1" spc="-5" dirty="0">
                <a:latin typeface="Arial"/>
                <a:cs typeface="Arial"/>
              </a:rPr>
              <a:t>rainbow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  <a:p>
            <a:pPr marL="353695" marR="5080" indent="-341630" algn="just">
              <a:lnSpc>
                <a:spcPct val="93100"/>
              </a:lnSpc>
              <a:spcBef>
                <a:spcPts val="595"/>
              </a:spcBef>
              <a:buChar char="•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Comparing and </a:t>
            </a:r>
            <a:r>
              <a:rPr sz="2800" dirty="0">
                <a:latin typeface="Arial"/>
                <a:cs typeface="Arial"/>
              </a:rPr>
              <a:t>finding matches </a:t>
            </a:r>
            <a:r>
              <a:rPr sz="2800" spc="-5" dirty="0">
                <a:latin typeface="Arial"/>
                <a:cs typeface="Arial"/>
              </a:rPr>
              <a:t>between </a:t>
            </a:r>
            <a:r>
              <a:rPr sz="2800" dirty="0">
                <a:latin typeface="Arial"/>
                <a:cs typeface="Arial"/>
              </a:rPr>
              <a:t>hashed  </a:t>
            </a:r>
            <a:r>
              <a:rPr sz="2800" spc="-5" dirty="0">
                <a:latin typeface="Arial"/>
                <a:cs typeface="Arial"/>
              </a:rPr>
              <a:t>passwords and </a:t>
            </a:r>
            <a:r>
              <a:rPr sz="2800" dirty="0">
                <a:latin typeface="Arial"/>
                <a:cs typeface="Arial"/>
              </a:rPr>
              <a:t>hash/rainbow table </a:t>
            </a:r>
            <a:r>
              <a:rPr sz="2800" spc="-5" dirty="0">
                <a:latin typeface="Arial"/>
                <a:cs typeface="Arial"/>
              </a:rPr>
              <a:t>is the </a:t>
            </a:r>
            <a:r>
              <a:rPr sz="2800" dirty="0">
                <a:latin typeface="Arial"/>
                <a:cs typeface="Arial"/>
              </a:rPr>
              <a:t>method 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determine cleartext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passwords.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5507" y="4436015"/>
            <a:ext cx="1439005" cy="14812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424" y="273177"/>
            <a:ext cx="7240270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5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Password</a:t>
            </a:r>
            <a:r>
              <a:rPr sz="3600" spc="-2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salting:</a:t>
            </a:r>
            <a:endParaRPr sz="3600"/>
          </a:p>
          <a:p>
            <a:pPr marL="12700">
              <a:lnSpc>
                <a:spcPts val="4165"/>
              </a:lnSpc>
            </a:pPr>
            <a:r>
              <a:rPr sz="3600" spc="-5" dirty="0">
                <a:solidFill>
                  <a:srgbClr val="333399"/>
                </a:solidFill>
              </a:rPr>
              <a:t>Defence against </a:t>
            </a:r>
            <a:r>
              <a:rPr sz="3600" dirty="0">
                <a:solidFill>
                  <a:srgbClr val="333399"/>
                </a:solidFill>
              </a:rPr>
              <a:t>password</a:t>
            </a:r>
            <a:r>
              <a:rPr sz="3600" spc="-5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cracking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66827" y="1575257"/>
            <a:ext cx="7900670" cy="3460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3695" marR="808355" indent="-341630">
              <a:lnSpc>
                <a:spcPts val="3030"/>
              </a:lnSpc>
              <a:spcBef>
                <a:spcPts val="4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Prepend or append random </a:t>
            </a:r>
            <a:r>
              <a:rPr sz="2800" dirty="0">
                <a:latin typeface="Arial"/>
                <a:cs typeface="Arial"/>
              </a:rPr>
              <a:t>data (salt) </a:t>
            </a:r>
            <a:r>
              <a:rPr sz="2800" spc="-5" dirty="0">
                <a:latin typeface="Arial"/>
                <a:cs typeface="Arial"/>
              </a:rPr>
              <a:t>to a  user’s password </a:t>
            </a:r>
            <a:r>
              <a:rPr sz="2800" dirty="0">
                <a:latin typeface="Arial"/>
                <a:cs typeface="Arial"/>
              </a:rPr>
              <a:t>before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hashing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17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10" dirty="0">
                <a:latin typeface="Arial"/>
                <a:cs typeface="Arial"/>
              </a:rPr>
              <a:t>Unix: </a:t>
            </a:r>
            <a:r>
              <a:rPr sz="2400" spc="-5" dirty="0">
                <a:latin typeface="Arial"/>
                <a:cs typeface="Arial"/>
              </a:rPr>
              <a:t>a randomly chosen integer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0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4095.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15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Different salt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19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Produces different hashes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equal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passwords</a:t>
            </a:r>
            <a:endParaRPr sz="2400">
              <a:latin typeface="Arial"/>
              <a:cs typeface="Arial"/>
            </a:endParaRPr>
          </a:p>
          <a:p>
            <a:pPr marL="754380" marR="121920" lvl="1" indent="-285115">
              <a:lnSpc>
                <a:spcPts val="2590"/>
              </a:lnSpc>
              <a:spcBef>
                <a:spcPts val="53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Prevents that </a:t>
            </a:r>
            <a:r>
              <a:rPr sz="2400" spc="-5" dirty="0">
                <a:latin typeface="Arial"/>
                <a:cs typeface="Arial"/>
              </a:rPr>
              <a:t>users with identical passwords </a:t>
            </a:r>
            <a:r>
              <a:rPr sz="2400" dirty="0">
                <a:latin typeface="Arial"/>
                <a:cs typeface="Arial"/>
              </a:rPr>
              <a:t>get the  </a:t>
            </a:r>
            <a:r>
              <a:rPr sz="2400" spc="-5" dirty="0">
                <a:latin typeface="Arial"/>
                <a:cs typeface="Arial"/>
              </a:rPr>
              <a:t>same password hash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754380" marR="5080" lvl="1" indent="-285115">
              <a:lnSpc>
                <a:spcPts val="2590"/>
              </a:lnSpc>
              <a:spcBef>
                <a:spcPts val="509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Increases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amount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work required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hash table  </a:t>
            </a:r>
            <a:r>
              <a:rPr sz="2400" dirty="0">
                <a:latin typeface="Arial"/>
                <a:cs typeface="Arial"/>
              </a:rPr>
              <a:t>attacks </a:t>
            </a:r>
            <a:r>
              <a:rPr sz="2400" spc="-5" dirty="0">
                <a:latin typeface="Arial"/>
                <a:cs typeface="Arial"/>
              </a:rPr>
              <a:t>and rainbow table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499" y="189882"/>
            <a:ext cx="1021543" cy="12342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16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5190553"/>
            <a:ext cx="8239125" cy="988060"/>
            <a:chOff x="452437" y="5190553"/>
            <a:chExt cx="8239125" cy="988060"/>
          </a:xfrm>
        </p:grpSpPr>
        <p:sp>
          <p:nvSpPr>
            <p:cNvPr id="3" name="object 3"/>
            <p:cNvSpPr/>
            <p:nvPr/>
          </p:nvSpPr>
          <p:spPr>
            <a:xfrm>
              <a:off x="4108703" y="5292470"/>
              <a:ext cx="3065145" cy="680085"/>
            </a:xfrm>
            <a:custGeom>
              <a:avLst/>
              <a:gdLst/>
              <a:ahLst/>
              <a:cxnLst/>
              <a:rect l="l" t="t" r="r" b="b"/>
              <a:pathLst>
                <a:path w="3065145" h="680085">
                  <a:moveTo>
                    <a:pt x="3064764" y="0"/>
                  </a:moveTo>
                  <a:lnTo>
                    <a:pt x="3031626" y="20172"/>
                  </a:lnTo>
                  <a:lnTo>
                    <a:pt x="2991475" y="29748"/>
                  </a:lnTo>
                  <a:lnTo>
                    <a:pt x="2936732" y="38911"/>
                  </a:lnTo>
                  <a:lnTo>
                    <a:pt x="2868244" y="47607"/>
                  </a:lnTo>
                  <a:lnTo>
                    <a:pt x="2829110" y="51763"/>
                  </a:lnTo>
                  <a:lnTo>
                    <a:pt x="2786858" y="55783"/>
                  </a:lnTo>
                  <a:lnTo>
                    <a:pt x="2741593" y="59658"/>
                  </a:lnTo>
                  <a:lnTo>
                    <a:pt x="2693421" y="63384"/>
                  </a:lnTo>
                  <a:lnTo>
                    <a:pt x="2642449" y="66952"/>
                  </a:lnTo>
                  <a:lnTo>
                    <a:pt x="2588782" y="70356"/>
                  </a:lnTo>
                  <a:lnTo>
                    <a:pt x="2532525" y="73589"/>
                  </a:lnTo>
                  <a:lnTo>
                    <a:pt x="2473785" y="76645"/>
                  </a:lnTo>
                  <a:lnTo>
                    <a:pt x="2412668" y="79517"/>
                  </a:lnTo>
                  <a:lnTo>
                    <a:pt x="2349280" y="82198"/>
                  </a:lnTo>
                  <a:lnTo>
                    <a:pt x="2283726" y="84681"/>
                  </a:lnTo>
                  <a:lnTo>
                    <a:pt x="2216113" y="86960"/>
                  </a:lnTo>
                  <a:lnTo>
                    <a:pt x="2146545" y="89028"/>
                  </a:lnTo>
                  <a:lnTo>
                    <a:pt x="2075130" y="90877"/>
                  </a:lnTo>
                  <a:lnTo>
                    <a:pt x="2001974" y="92502"/>
                  </a:lnTo>
                  <a:lnTo>
                    <a:pt x="1927181" y="93896"/>
                  </a:lnTo>
                  <a:lnTo>
                    <a:pt x="1850857" y="95051"/>
                  </a:lnTo>
                  <a:lnTo>
                    <a:pt x="1773110" y="95961"/>
                  </a:lnTo>
                  <a:lnTo>
                    <a:pt x="1694044" y="96620"/>
                  </a:lnTo>
                  <a:lnTo>
                    <a:pt x="1613766" y="97020"/>
                  </a:lnTo>
                  <a:lnTo>
                    <a:pt x="1532382" y="97154"/>
                  </a:lnTo>
                  <a:lnTo>
                    <a:pt x="1450997" y="97020"/>
                  </a:lnTo>
                  <a:lnTo>
                    <a:pt x="1370719" y="96620"/>
                  </a:lnTo>
                  <a:lnTo>
                    <a:pt x="1291653" y="95961"/>
                  </a:lnTo>
                  <a:lnTo>
                    <a:pt x="1213906" y="95051"/>
                  </a:lnTo>
                  <a:lnTo>
                    <a:pt x="1137582" y="93896"/>
                  </a:lnTo>
                  <a:lnTo>
                    <a:pt x="1062789" y="92502"/>
                  </a:lnTo>
                  <a:lnTo>
                    <a:pt x="989633" y="90877"/>
                  </a:lnTo>
                  <a:lnTo>
                    <a:pt x="918218" y="89028"/>
                  </a:lnTo>
                  <a:lnTo>
                    <a:pt x="848650" y="86960"/>
                  </a:lnTo>
                  <a:lnTo>
                    <a:pt x="781037" y="84681"/>
                  </a:lnTo>
                  <a:lnTo>
                    <a:pt x="715483" y="82198"/>
                  </a:lnTo>
                  <a:lnTo>
                    <a:pt x="652095" y="79517"/>
                  </a:lnTo>
                  <a:lnTo>
                    <a:pt x="590978" y="76645"/>
                  </a:lnTo>
                  <a:lnTo>
                    <a:pt x="532238" y="73589"/>
                  </a:lnTo>
                  <a:lnTo>
                    <a:pt x="475981" y="70356"/>
                  </a:lnTo>
                  <a:lnTo>
                    <a:pt x="422314" y="66952"/>
                  </a:lnTo>
                  <a:lnTo>
                    <a:pt x="371342" y="63384"/>
                  </a:lnTo>
                  <a:lnTo>
                    <a:pt x="323170" y="59658"/>
                  </a:lnTo>
                  <a:lnTo>
                    <a:pt x="277905" y="55783"/>
                  </a:lnTo>
                  <a:lnTo>
                    <a:pt x="235653" y="51763"/>
                  </a:lnTo>
                  <a:lnTo>
                    <a:pt x="196519" y="47607"/>
                  </a:lnTo>
                  <a:lnTo>
                    <a:pt x="128031" y="38911"/>
                  </a:lnTo>
                  <a:lnTo>
                    <a:pt x="73288" y="29748"/>
                  </a:lnTo>
                  <a:lnTo>
                    <a:pt x="33137" y="20172"/>
                  </a:lnTo>
                  <a:lnTo>
                    <a:pt x="0" y="0"/>
                  </a:lnTo>
                  <a:lnTo>
                    <a:pt x="0" y="582929"/>
                  </a:lnTo>
                  <a:lnTo>
                    <a:pt x="33137" y="603121"/>
                  </a:lnTo>
                  <a:lnTo>
                    <a:pt x="73288" y="612702"/>
                  </a:lnTo>
                  <a:lnTo>
                    <a:pt x="128031" y="621868"/>
                  </a:lnTo>
                  <a:lnTo>
                    <a:pt x="196519" y="630565"/>
                  </a:lnTo>
                  <a:lnTo>
                    <a:pt x="235653" y="634722"/>
                  </a:lnTo>
                  <a:lnTo>
                    <a:pt x="277905" y="638740"/>
                  </a:lnTo>
                  <a:lnTo>
                    <a:pt x="323170" y="642615"/>
                  </a:lnTo>
                  <a:lnTo>
                    <a:pt x="371342" y="646340"/>
                  </a:lnTo>
                  <a:lnTo>
                    <a:pt x="422314" y="649906"/>
                  </a:lnTo>
                  <a:lnTo>
                    <a:pt x="475981" y="653309"/>
                  </a:lnTo>
                  <a:lnTo>
                    <a:pt x="532238" y="656541"/>
                  </a:lnTo>
                  <a:lnTo>
                    <a:pt x="590978" y="659595"/>
                  </a:lnTo>
                  <a:lnTo>
                    <a:pt x="652095" y="662465"/>
                  </a:lnTo>
                  <a:lnTo>
                    <a:pt x="715483" y="665144"/>
                  </a:lnTo>
                  <a:lnTo>
                    <a:pt x="781037" y="667625"/>
                  </a:lnTo>
                  <a:lnTo>
                    <a:pt x="848650" y="669901"/>
                  </a:lnTo>
                  <a:lnTo>
                    <a:pt x="918218" y="671967"/>
                  </a:lnTo>
                  <a:lnTo>
                    <a:pt x="989633" y="673815"/>
                  </a:lnTo>
                  <a:lnTo>
                    <a:pt x="1062789" y="675438"/>
                  </a:lnTo>
                  <a:lnTo>
                    <a:pt x="1137582" y="676830"/>
                  </a:lnTo>
                  <a:lnTo>
                    <a:pt x="1213906" y="677984"/>
                  </a:lnTo>
                  <a:lnTo>
                    <a:pt x="1291653" y="678893"/>
                  </a:lnTo>
                  <a:lnTo>
                    <a:pt x="1370719" y="679550"/>
                  </a:lnTo>
                  <a:lnTo>
                    <a:pt x="1450997" y="679950"/>
                  </a:lnTo>
                  <a:lnTo>
                    <a:pt x="1532382" y="680084"/>
                  </a:lnTo>
                  <a:lnTo>
                    <a:pt x="1613766" y="679950"/>
                  </a:lnTo>
                  <a:lnTo>
                    <a:pt x="1694044" y="679550"/>
                  </a:lnTo>
                  <a:lnTo>
                    <a:pt x="1773110" y="678893"/>
                  </a:lnTo>
                  <a:lnTo>
                    <a:pt x="1850857" y="677984"/>
                  </a:lnTo>
                  <a:lnTo>
                    <a:pt x="1927181" y="676830"/>
                  </a:lnTo>
                  <a:lnTo>
                    <a:pt x="2001974" y="675438"/>
                  </a:lnTo>
                  <a:lnTo>
                    <a:pt x="2075130" y="673815"/>
                  </a:lnTo>
                  <a:lnTo>
                    <a:pt x="2146545" y="671967"/>
                  </a:lnTo>
                  <a:lnTo>
                    <a:pt x="2216113" y="669901"/>
                  </a:lnTo>
                  <a:lnTo>
                    <a:pt x="2283726" y="667625"/>
                  </a:lnTo>
                  <a:lnTo>
                    <a:pt x="2349280" y="665144"/>
                  </a:lnTo>
                  <a:lnTo>
                    <a:pt x="2412668" y="662465"/>
                  </a:lnTo>
                  <a:lnTo>
                    <a:pt x="2473785" y="659595"/>
                  </a:lnTo>
                  <a:lnTo>
                    <a:pt x="2532525" y="656541"/>
                  </a:lnTo>
                  <a:lnTo>
                    <a:pt x="2588782" y="653309"/>
                  </a:lnTo>
                  <a:lnTo>
                    <a:pt x="2642449" y="649906"/>
                  </a:lnTo>
                  <a:lnTo>
                    <a:pt x="2693421" y="646340"/>
                  </a:lnTo>
                  <a:lnTo>
                    <a:pt x="2741593" y="642615"/>
                  </a:lnTo>
                  <a:lnTo>
                    <a:pt x="2786858" y="638740"/>
                  </a:lnTo>
                  <a:lnTo>
                    <a:pt x="2829110" y="634722"/>
                  </a:lnTo>
                  <a:lnTo>
                    <a:pt x="2868244" y="630565"/>
                  </a:lnTo>
                  <a:lnTo>
                    <a:pt x="2936732" y="621868"/>
                  </a:lnTo>
                  <a:lnTo>
                    <a:pt x="2991475" y="612702"/>
                  </a:lnTo>
                  <a:lnTo>
                    <a:pt x="3031626" y="603121"/>
                  </a:lnTo>
                  <a:lnTo>
                    <a:pt x="3064764" y="582929"/>
                  </a:lnTo>
                  <a:lnTo>
                    <a:pt x="306476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8703" y="5195315"/>
              <a:ext cx="3065145" cy="194310"/>
            </a:xfrm>
            <a:custGeom>
              <a:avLst/>
              <a:gdLst/>
              <a:ahLst/>
              <a:cxnLst/>
              <a:rect l="l" t="t" r="r" b="b"/>
              <a:pathLst>
                <a:path w="3065145" h="194310">
                  <a:moveTo>
                    <a:pt x="1532382" y="0"/>
                  </a:moveTo>
                  <a:lnTo>
                    <a:pt x="1450997" y="134"/>
                  </a:lnTo>
                  <a:lnTo>
                    <a:pt x="1370719" y="534"/>
                  </a:lnTo>
                  <a:lnTo>
                    <a:pt x="1291653" y="1193"/>
                  </a:lnTo>
                  <a:lnTo>
                    <a:pt x="1213906" y="2103"/>
                  </a:lnTo>
                  <a:lnTo>
                    <a:pt x="1137582" y="3258"/>
                  </a:lnTo>
                  <a:lnTo>
                    <a:pt x="1062789" y="4652"/>
                  </a:lnTo>
                  <a:lnTo>
                    <a:pt x="989633" y="6277"/>
                  </a:lnTo>
                  <a:lnTo>
                    <a:pt x="918218" y="8126"/>
                  </a:lnTo>
                  <a:lnTo>
                    <a:pt x="848650" y="10194"/>
                  </a:lnTo>
                  <a:lnTo>
                    <a:pt x="781037" y="12473"/>
                  </a:lnTo>
                  <a:lnTo>
                    <a:pt x="715483" y="14956"/>
                  </a:lnTo>
                  <a:lnTo>
                    <a:pt x="652095" y="17637"/>
                  </a:lnTo>
                  <a:lnTo>
                    <a:pt x="590978" y="20509"/>
                  </a:lnTo>
                  <a:lnTo>
                    <a:pt x="532238" y="23565"/>
                  </a:lnTo>
                  <a:lnTo>
                    <a:pt x="475981" y="26798"/>
                  </a:lnTo>
                  <a:lnTo>
                    <a:pt x="422314" y="30202"/>
                  </a:lnTo>
                  <a:lnTo>
                    <a:pt x="371342" y="33770"/>
                  </a:lnTo>
                  <a:lnTo>
                    <a:pt x="323170" y="37496"/>
                  </a:lnTo>
                  <a:lnTo>
                    <a:pt x="277905" y="41371"/>
                  </a:lnTo>
                  <a:lnTo>
                    <a:pt x="235653" y="45391"/>
                  </a:lnTo>
                  <a:lnTo>
                    <a:pt x="196519" y="49547"/>
                  </a:lnTo>
                  <a:lnTo>
                    <a:pt x="128031" y="58243"/>
                  </a:lnTo>
                  <a:lnTo>
                    <a:pt x="73288" y="67406"/>
                  </a:lnTo>
                  <a:lnTo>
                    <a:pt x="33137" y="76982"/>
                  </a:lnTo>
                  <a:lnTo>
                    <a:pt x="0" y="97154"/>
                  </a:lnTo>
                  <a:lnTo>
                    <a:pt x="2124" y="102309"/>
                  </a:lnTo>
                  <a:lnTo>
                    <a:pt x="51336" y="122163"/>
                  </a:lnTo>
                  <a:lnTo>
                    <a:pt x="98889" y="131539"/>
                  </a:lnTo>
                  <a:lnTo>
                    <a:pt x="160610" y="140476"/>
                  </a:lnTo>
                  <a:lnTo>
                    <a:pt x="235653" y="148918"/>
                  </a:lnTo>
                  <a:lnTo>
                    <a:pt x="277905" y="152938"/>
                  </a:lnTo>
                  <a:lnTo>
                    <a:pt x="323170" y="156813"/>
                  </a:lnTo>
                  <a:lnTo>
                    <a:pt x="371342" y="160539"/>
                  </a:lnTo>
                  <a:lnTo>
                    <a:pt x="422314" y="164107"/>
                  </a:lnTo>
                  <a:lnTo>
                    <a:pt x="475981" y="167511"/>
                  </a:lnTo>
                  <a:lnTo>
                    <a:pt x="532238" y="170744"/>
                  </a:lnTo>
                  <a:lnTo>
                    <a:pt x="590978" y="173800"/>
                  </a:lnTo>
                  <a:lnTo>
                    <a:pt x="652095" y="176672"/>
                  </a:lnTo>
                  <a:lnTo>
                    <a:pt x="715483" y="179353"/>
                  </a:lnTo>
                  <a:lnTo>
                    <a:pt x="781037" y="181836"/>
                  </a:lnTo>
                  <a:lnTo>
                    <a:pt x="848650" y="184115"/>
                  </a:lnTo>
                  <a:lnTo>
                    <a:pt x="918218" y="186183"/>
                  </a:lnTo>
                  <a:lnTo>
                    <a:pt x="989633" y="188032"/>
                  </a:lnTo>
                  <a:lnTo>
                    <a:pt x="1062789" y="189657"/>
                  </a:lnTo>
                  <a:lnTo>
                    <a:pt x="1137582" y="191051"/>
                  </a:lnTo>
                  <a:lnTo>
                    <a:pt x="1213906" y="192206"/>
                  </a:lnTo>
                  <a:lnTo>
                    <a:pt x="1291653" y="193116"/>
                  </a:lnTo>
                  <a:lnTo>
                    <a:pt x="1370719" y="193775"/>
                  </a:lnTo>
                  <a:lnTo>
                    <a:pt x="1450997" y="194175"/>
                  </a:lnTo>
                  <a:lnTo>
                    <a:pt x="1532382" y="194309"/>
                  </a:lnTo>
                  <a:lnTo>
                    <a:pt x="1613766" y="194175"/>
                  </a:lnTo>
                  <a:lnTo>
                    <a:pt x="1694044" y="193775"/>
                  </a:lnTo>
                  <a:lnTo>
                    <a:pt x="1773110" y="193116"/>
                  </a:lnTo>
                  <a:lnTo>
                    <a:pt x="1850857" y="192206"/>
                  </a:lnTo>
                  <a:lnTo>
                    <a:pt x="1927181" y="191051"/>
                  </a:lnTo>
                  <a:lnTo>
                    <a:pt x="2001974" y="189657"/>
                  </a:lnTo>
                  <a:lnTo>
                    <a:pt x="2075130" y="188032"/>
                  </a:lnTo>
                  <a:lnTo>
                    <a:pt x="2146545" y="186183"/>
                  </a:lnTo>
                  <a:lnTo>
                    <a:pt x="2216113" y="184115"/>
                  </a:lnTo>
                  <a:lnTo>
                    <a:pt x="2283726" y="181836"/>
                  </a:lnTo>
                  <a:lnTo>
                    <a:pt x="2349280" y="179353"/>
                  </a:lnTo>
                  <a:lnTo>
                    <a:pt x="2412668" y="176672"/>
                  </a:lnTo>
                  <a:lnTo>
                    <a:pt x="2473785" y="173800"/>
                  </a:lnTo>
                  <a:lnTo>
                    <a:pt x="2532525" y="170744"/>
                  </a:lnTo>
                  <a:lnTo>
                    <a:pt x="2588782" y="167511"/>
                  </a:lnTo>
                  <a:lnTo>
                    <a:pt x="2642449" y="164107"/>
                  </a:lnTo>
                  <a:lnTo>
                    <a:pt x="2693421" y="160539"/>
                  </a:lnTo>
                  <a:lnTo>
                    <a:pt x="2741593" y="156813"/>
                  </a:lnTo>
                  <a:lnTo>
                    <a:pt x="2786858" y="152938"/>
                  </a:lnTo>
                  <a:lnTo>
                    <a:pt x="2829110" y="148918"/>
                  </a:lnTo>
                  <a:lnTo>
                    <a:pt x="2868244" y="144762"/>
                  </a:lnTo>
                  <a:lnTo>
                    <a:pt x="2936732" y="136066"/>
                  </a:lnTo>
                  <a:lnTo>
                    <a:pt x="2991475" y="126903"/>
                  </a:lnTo>
                  <a:lnTo>
                    <a:pt x="3031626" y="117327"/>
                  </a:lnTo>
                  <a:lnTo>
                    <a:pt x="3064764" y="97154"/>
                  </a:lnTo>
                  <a:lnTo>
                    <a:pt x="3062639" y="92000"/>
                  </a:lnTo>
                  <a:lnTo>
                    <a:pt x="3013427" y="72146"/>
                  </a:lnTo>
                  <a:lnTo>
                    <a:pt x="2965874" y="62770"/>
                  </a:lnTo>
                  <a:lnTo>
                    <a:pt x="2904153" y="53833"/>
                  </a:lnTo>
                  <a:lnTo>
                    <a:pt x="2829110" y="45391"/>
                  </a:lnTo>
                  <a:lnTo>
                    <a:pt x="2786858" y="41371"/>
                  </a:lnTo>
                  <a:lnTo>
                    <a:pt x="2741593" y="37496"/>
                  </a:lnTo>
                  <a:lnTo>
                    <a:pt x="2693421" y="33770"/>
                  </a:lnTo>
                  <a:lnTo>
                    <a:pt x="2642449" y="30202"/>
                  </a:lnTo>
                  <a:lnTo>
                    <a:pt x="2588782" y="26798"/>
                  </a:lnTo>
                  <a:lnTo>
                    <a:pt x="2532525" y="23565"/>
                  </a:lnTo>
                  <a:lnTo>
                    <a:pt x="2473785" y="20509"/>
                  </a:lnTo>
                  <a:lnTo>
                    <a:pt x="2412668" y="17637"/>
                  </a:lnTo>
                  <a:lnTo>
                    <a:pt x="2349280" y="14956"/>
                  </a:lnTo>
                  <a:lnTo>
                    <a:pt x="2283726" y="12473"/>
                  </a:lnTo>
                  <a:lnTo>
                    <a:pt x="2216113" y="10194"/>
                  </a:lnTo>
                  <a:lnTo>
                    <a:pt x="2146545" y="8126"/>
                  </a:lnTo>
                  <a:lnTo>
                    <a:pt x="2075130" y="6277"/>
                  </a:lnTo>
                  <a:lnTo>
                    <a:pt x="2001974" y="4652"/>
                  </a:lnTo>
                  <a:lnTo>
                    <a:pt x="1927181" y="3258"/>
                  </a:lnTo>
                  <a:lnTo>
                    <a:pt x="1850857" y="2103"/>
                  </a:lnTo>
                  <a:lnTo>
                    <a:pt x="1773110" y="1193"/>
                  </a:lnTo>
                  <a:lnTo>
                    <a:pt x="1694044" y="534"/>
                  </a:lnTo>
                  <a:lnTo>
                    <a:pt x="1613766" y="134"/>
                  </a:lnTo>
                  <a:lnTo>
                    <a:pt x="1532382" y="0"/>
                  </a:lnTo>
                  <a:close/>
                </a:path>
              </a:pathLst>
            </a:custGeom>
            <a:solidFill>
              <a:srgbClr val="66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8703" y="5195315"/>
              <a:ext cx="3065145" cy="777240"/>
            </a:xfrm>
            <a:custGeom>
              <a:avLst/>
              <a:gdLst/>
              <a:ahLst/>
              <a:cxnLst/>
              <a:rect l="l" t="t" r="r" b="b"/>
              <a:pathLst>
                <a:path w="3065145" h="777239">
                  <a:moveTo>
                    <a:pt x="3064764" y="97154"/>
                  </a:moveTo>
                  <a:lnTo>
                    <a:pt x="3031626" y="117327"/>
                  </a:lnTo>
                  <a:lnTo>
                    <a:pt x="2991475" y="126903"/>
                  </a:lnTo>
                  <a:lnTo>
                    <a:pt x="2936732" y="136066"/>
                  </a:lnTo>
                  <a:lnTo>
                    <a:pt x="2868244" y="144762"/>
                  </a:lnTo>
                  <a:lnTo>
                    <a:pt x="2829110" y="148918"/>
                  </a:lnTo>
                  <a:lnTo>
                    <a:pt x="2786858" y="152938"/>
                  </a:lnTo>
                  <a:lnTo>
                    <a:pt x="2741593" y="156813"/>
                  </a:lnTo>
                  <a:lnTo>
                    <a:pt x="2693421" y="160539"/>
                  </a:lnTo>
                  <a:lnTo>
                    <a:pt x="2642449" y="164107"/>
                  </a:lnTo>
                  <a:lnTo>
                    <a:pt x="2588782" y="167511"/>
                  </a:lnTo>
                  <a:lnTo>
                    <a:pt x="2532525" y="170744"/>
                  </a:lnTo>
                  <a:lnTo>
                    <a:pt x="2473785" y="173800"/>
                  </a:lnTo>
                  <a:lnTo>
                    <a:pt x="2412668" y="176672"/>
                  </a:lnTo>
                  <a:lnTo>
                    <a:pt x="2349280" y="179353"/>
                  </a:lnTo>
                  <a:lnTo>
                    <a:pt x="2283726" y="181836"/>
                  </a:lnTo>
                  <a:lnTo>
                    <a:pt x="2216113" y="184115"/>
                  </a:lnTo>
                  <a:lnTo>
                    <a:pt x="2146545" y="186183"/>
                  </a:lnTo>
                  <a:lnTo>
                    <a:pt x="2075130" y="188032"/>
                  </a:lnTo>
                  <a:lnTo>
                    <a:pt x="2001974" y="189657"/>
                  </a:lnTo>
                  <a:lnTo>
                    <a:pt x="1927181" y="191051"/>
                  </a:lnTo>
                  <a:lnTo>
                    <a:pt x="1850857" y="192206"/>
                  </a:lnTo>
                  <a:lnTo>
                    <a:pt x="1773110" y="193116"/>
                  </a:lnTo>
                  <a:lnTo>
                    <a:pt x="1694044" y="193775"/>
                  </a:lnTo>
                  <a:lnTo>
                    <a:pt x="1613766" y="194175"/>
                  </a:lnTo>
                  <a:lnTo>
                    <a:pt x="1532382" y="194309"/>
                  </a:lnTo>
                  <a:lnTo>
                    <a:pt x="1450997" y="194175"/>
                  </a:lnTo>
                  <a:lnTo>
                    <a:pt x="1370719" y="193775"/>
                  </a:lnTo>
                  <a:lnTo>
                    <a:pt x="1291653" y="193116"/>
                  </a:lnTo>
                  <a:lnTo>
                    <a:pt x="1213906" y="192206"/>
                  </a:lnTo>
                  <a:lnTo>
                    <a:pt x="1137582" y="191051"/>
                  </a:lnTo>
                  <a:lnTo>
                    <a:pt x="1062789" y="189657"/>
                  </a:lnTo>
                  <a:lnTo>
                    <a:pt x="989633" y="188032"/>
                  </a:lnTo>
                  <a:lnTo>
                    <a:pt x="918218" y="186183"/>
                  </a:lnTo>
                  <a:lnTo>
                    <a:pt x="848650" y="184115"/>
                  </a:lnTo>
                  <a:lnTo>
                    <a:pt x="781037" y="181836"/>
                  </a:lnTo>
                  <a:lnTo>
                    <a:pt x="715483" y="179353"/>
                  </a:lnTo>
                  <a:lnTo>
                    <a:pt x="652095" y="176672"/>
                  </a:lnTo>
                  <a:lnTo>
                    <a:pt x="590978" y="173800"/>
                  </a:lnTo>
                  <a:lnTo>
                    <a:pt x="532238" y="170744"/>
                  </a:lnTo>
                  <a:lnTo>
                    <a:pt x="475981" y="167511"/>
                  </a:lnTo>
                  <a:lnTo>
                    <a:pt x="422314" y="164107"/>
                  </a:lnTo>
                  <a:lnTo>
                    <a:pt x="371342" y="160539"/>
                  </a:lnTo>
                  <a:lnTo>
                    <a:pt x="323170" y="156813"/>
                  </a:lnTo>
                  <a:lnTo>
                    <a:pt x="277905" y="152938"/>
                  </a:lnTo>
                  <a:lnTo>
                    <a:pt x="235653" y="148918"/>
                  </a:lnTo>
                  <a:lnTo>
                    <a:pt x="196519" y="144762"/>
                  </a:lnTo>
                  <a:lnTo>
                    <a:pt x="128031" y="136066"/>
                  </a:lnTo>
                  <a:lnTo>
                    <a:pt x="73288" y="126903"/>
                  </a:lnTo>
                  <a:lnTo>
                    <a:pt x="33137" y="117327"/>
                  </a:lnTo>
                  <a:lnTo>
                    <a:pt x="0" y="97154"/>
                  </a:lnTo>
                  <a:lnTo>
                    <a:pt x="2124" y="92000"/>
                  </a:lnTo>
                  <a:lnTo>
                    <a:pt x="51336" y="72146"/>
                  </a:lnTo>
                  <a:lnTo>
                    <a:pt x="98889" y="62770"/>
                  </a:lnTo>
                  <a:lnTo>
                    <a:pt x="160610" y="53833"/>
                  </a:lnTo>
                  <a:lnTo>
                    <a:pt x="235653" y="45391"/>
                  </a:lnTo>
                  <a:lnTo>
                    <a:pt x="277905" y="41371"/>
                  </a:lnTo>
                  <a:lnTo>
                    <a:pt x="323170" y="37496"/>
                  </a:lnTo>
                  <a:lnTo>
                    <a:pt x="371342" y="33770"/>
                  </a:lnTo>
                  <a:lnTo>
                    <a:pt x="422314" y="30202"/>
                  </a:lnTo>
                  <a:lnTo>
                    <a:pt x="475981" y="26798"/>
                  </a:lnTo>
                  <a:lnTo>
                    <a:pt x="532238" y="23565"/>
                  </a:lnTo>
                  <a:lnTo>
                    <a:pt x="590978" y="20509"/>
                  </a:lnTo>
                  <a:lnTo>
                    <a:pt x="652095" y="17637"/>
                  </a:lnTo>
                  <a:lnTo>
                    <a:pt x="715483" y="14956"/>
                  </a:lnTo>
                  <a:lnTo>
                    <a:pt x="781037" y="12473"/>
                  </a:lnTo>
                  <a:lnTo>
                    <a:pt x="848650" y="10194"/>
                  </a:lnTo>
                  <a:lnTo>
                    <a:pt x="918218" y="8126"/>
                  </a:lnTo>
                  <a:lnTo>
                    <a:pt x="989633" y="6277"/>
                  </a:lnTo>
                  <a:lnTo>
                    <a:pt x="1062789" y="4652"/>
                  </a:lnTo>
                  <a:lnTo>
                    <a:pt x="1137582" y="3258"/>
                  </a:lnTo>
                  <a:lnTo>
                    <a:pt x="1213906" y="2103"/>
                  </a:lnTo>
                  <a:lnTo>
                    <a:pt x="1291653" y="1193"/>
                  </a:lnTo>
                  <a:lnTo>
                    <a:pt x="1370719" y="534"/>
                  </a:lnTo>
                  <a:lnTo>
                    <a:pt x="1450997" y="134"/>
                  </a:lnTo>
                  <a:lnTo>
                    <a:pt x="1532382" y="0"/>
                  </a:lnTo>
                  <a:lnTo>
                    <a:pt x="1613766" y="134"/>
                  </a:lnTo>
                  <a:lnTo>
                    <a:pt x="1694044" y="534"/>
                  </a:lnTo>
                  <a:lnTo>
                    <a:pt x="1773110" y="1193"/>
                  </a:lnTo>
                  <a:lnTo>
                    <a:pt x="1850857" y="2103"/>
                  </a:lnTo>
                  <a:lnTo>
                    <a:pt x="1927181" y="3258"/>
                  </a:lnTo>
                  <a:lnTo>
                    <a:pt x="2001974" y="4652"/>
                  </a:lnTo>
                  <a:lnTo>
                    <a:pt x="2075130" y="6277"/>
                  </a:lnTo>
                  <a:lnTo>
                    <a:pt x="2146545" y="8126"/>
                  </a:lnTo>
                  <a:lnTo>
                    <a:pt x="2216113" y="10194"/>
                  </a:lnTo>
                  <a:lnTo>
                    <a:pt x="2283726" y="12473"/>
                  </a:lnTo>
                  <a:lnTo>
                    <a:pt x="2349280" y="14956"/>
                  </a:lnTo>
                  <a:lnTo>
                    <a:pt x="2412668" y="17637"/>
                  </a:lnTo>
                  <a:lnTo>
                    <a:pt x="2473785" y="20509"/>
                  </a:lnTo>
                  <a:lnTo>
                    <a:pt x="2532525" y="23565"/>
                  </a:lnTo>
                  <a:lnTo>
                    <a:pt x="2588782" y="26798"/>
                  </a:lnTo>
                  <a:lnTo>
                    <a:pt x="2642449" y="30202"/>
                  </a:lnTo>
                  <a:lnTo>
                    <a:pt x="2693421" y="33770"/>
                  </a:lnTo>
                  <a:lnTo>
                    <a:pt x="2741593" y="37496"/>
                  </a:lnTo>
                  <a:lnTo>
                    <a:pt x="2786858" y="41371"/>
                  </a:lnTo>
                  <a:lnTo>
                    <a:pt x="2829110" y="45391"/>
                  </a:lnTo>
                  <a:lnTo>
                    <a:pt x="2868244" y="49547"/>
                  </a:lnTo>
                  <a:lnTo>
                    <a:pt x="2936732" y="58243"/>
                  </a:lnTo>
                  <a:lnTo>
                    <a:pt x="2991475" y="67406"/>
                  </a:lnTo>
                  <a:lnTo>
                    <a:pt x="3031626" y="76982"/>
                  </a:lnTo>
                  <a:lnTo>
                    <a:pt x="3064764" y="97154"/>
                  </a:lnTo>
                  <a:close/>
                </a:path>
                <a:path w="3065145" h="777239">
                  <a:moveTo>
                    <a:pt x="3064764" y="97154"/>
                  </a:moveTo>
                  <a:lnTo>
                    <a:pt x="3064764" y="680084"/>
                  </a:lnTo>
                  <a:lnTo>
                    <a:pt x="3062639" y="685244"/>
                  </a:lnTo>
                  <a:lnTo>
                    <a:pt x="3013427" y="705115"/>
                  </a:lnTo>
                  <a:lnTo>
                    <a:pt x="2965874" y="714495"/>
                  </a:lnTo>
                  <a:lnTo>
                    <a:pt x="2904153" y="723434"/>
                  </a:lnTo>
                  <a:lnTo>
                    <a:pt x="2829110" y="731877"/>
                  </a:lnTo>
                  <a:lnTo>
                    <a:pt x="2786858" y="735895"/>
                  </a:lnTo>
                  <a:lnTo>
                    <a:pt x="2741593" y="739770"/>
                  </a:lnTo>
                  <a:lnTo>
                    <a:pt x="2693421" y="743495"/>
                  </a:lnTo>
                  <a:lnTo>
                    <a:pt x="2642449" y="747061"/>
                  </a:lnTo>
                  <a:lnTo>
                    <a:pt x="2588782" y="750464"/>
                  </a:lnTo>
                  <a:lnTo>
                    <a:pt x="2532525" y="753696"/>
                  </a:lnTo>
                  <a:lnTo>
                    <a:pt x="2473785" y="756750"/>
                  </a:lnTo>
                  <a:lnTo>
                    <a:pt x="2412668" y="759620"/>
                  </a:lnTo>
                  <a:lnTo>
                    <a:pt x="2349280" y="762299"/>
                  </a:lnTo>
                  <a:lnTo>
                    <a:pt x="2283726" y="764780"/>
                  </a:lnTo>
                  <a:lnTo>
                    <a:pt x="2216113" y="767056"/>
                  </a:lnTo>
                  <a:lnTo>
                    <a:pt x="2146545" y="769122"/>
                  </a:lnTo>
                  <a:lnTo>
                    <a:pt x="2075130" y="770970"/>
                  </a:lnTo>
                  <a:lnTo>
                    <a:pt x="2001974" y="772593"/>
                  </a:lnTo>
                  <a:lnTo>
                    <a:pt x="1927181" y="773985"/>
                  </a:lnTo>
                  <a:lnTo>
                    <a:pt x="1850857" y="775139"/>
                  </a:lnTo>
                  <a:lnTo>
                    <a:pt x="1773110" y="776048"/>
                  </a:lnTo>
                  <a:lnTo>
                    <a:pt x="1694044" y="776705"/>
                  </a:lnTo>
                  <a:lnTo>
                    <a:pt x="1613766" y="777105"/>
                  </a:lnTo>
                  <a:lnTo>
                    <a:pt x="1532382" y="777239"/>
                  </a:lnTo>
                  <a:lnTo>
                    <a:pt x="1450997" y="777105"/>
                  </a:lnTo>
                  <a:lnTo>
                    <a:pt x="1370719" y="776705"/>
                  </a:lnTo>
                  <a:lnTo>
                    <a:pt x="1291653" y="776048"/>
                  </a:lnTo>
                  <a:lnTo>
                    <a:pt x="1213906" y="775139"/>
                  </a:lnTo>
                  <a:lnTo>
                    <a:pt x="1137582" y="773985"/>
                  </a:lnTo>
                  <a:lnTo>
                    <a:pt x="1062789" y="772593"/>
                  </a:lnTo>
                  <a:lnTo>
                    <a:pt x="989633" y="770970"/>
                  </a:lnTo>
                  <a:lnTo>
                    <a:pt x="918218" y="769122"/>
                  </a:lnTo>
                  <a:lnTo>
                    <a:pt x="848650" y="767056"/>
                  </a:lnTo>
                  <a:lnTo>
                    <a:pt x="781037" y="764780"/>
                  </a:lnTo>
                  <a:lnTo>
                    <a:pt x="715483" y="762299"/>
                  </a:lnTo>
                  <a:lnTo>
                    <a:pt x="652095" y="759620"/>
                  </a:lnTo>
                  <a:lnTo>
                    <a:pt x="590978" y="756750"/>
                  </a:lnTo>
                  <a:lnTo>
                    <a:pt x="532238" y="753696"/>
                  </a:lnTo>
                  <a:lnTo>
                    <a:pt x="475981" y="750464"/>
                  </a:lnTo>
                  <a:lnTo>
                    <a:pt x="422314" y="747061"/>
                  </a:lnTo>
                  <a:lnTo>
                    <a:pt x="371342" y="743495"/>
                  </a:lnTo>
                  <a:lnTo>
                    <a:pt x="323170" y="739770"/>
                  </a:lnTo>
                  <a:lnTo>
                    <a:pt x="277905" y="735895"/>
                  </a:lnTo>
                  <a:lnTo>
                    <a:pt x="235653" y="731877"/>
                  </a:lnTo>
                  <a:lnTo>
                    <a:pt x="196519" y="727720"/>
                  </a:lnTo>
                  <a:lnTo>
                    <a:pt x="128031" y="719023"/>
                  </a:lnTo>
                  <a:lnTo>
                    <a:pt x="73288" y="709857"/>
                  </a:lnTo>
                  <a:lnTo>
                    <a:pt x="33137" y="700276"/>
                  </a:lnTo>
                  <a:lnTo>
                    <a:pt x="0" y="680084"/>
                  </a:lnTo>
                  <a:lnTo>
                    <a:pt x="0" y="9715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72734" y="5506973"/>
              <a:ext cx="1120140" cy="360045"/>
            </a:xfrm>
            <a:custGeom>
              <a:avLst/>
              <a:gdLst/>
              <a:ahLst/>
              <a:cxnLst/>
              <a:rect l="l" t="t" r="r" b="b"/>
              <a:pathLst>
                <a:path w="1120140" h="360045">
                  <a:moveTo>
                    <a:pt x="1060195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54"/>
                  </a:lnTo>
                  <a:lnTo>
                    <a:pt x="17541" y="342107"/>
                  </a:lnTo>
                  <a:lnTo>
                    <a:pt x="36593" y="354953"/>
                  </a:lnTo>
                  <a:lnTo>
                    <a:pt x="59943" y="359663"/>
                  </a:lnTo>
                  <a:lnTo>
                    <a:pt x="1060195" y="359663"/>
                  </a:lnTo>
                  <a:lnTo>
                    <a:pt x="1083546" y="354953"/>
                  </a:lnTo>
                  <a:lnTo>
                    <a:pt x="1102598" y="342107"/>
                  </a:lnTo>
                  <a:lnTo>
                    <a:pt x="1115435" y="323054"/>
                  </a:lnTo>
                  <a:lnTo>
                    <a:pt x="1120139" y="299719"/>
                  </a:lnTo>
                  <a:lnTo>
                    <a:pt x="1120139" y="59943"/>
                  </a:lnTo>
                  <a:lnTo>
                    <a:pt x="1115435" y="36593"/>
                  </a:lnTo>
                  <a:lnTo>
                    <a:pt x="1102598" y="17541"/>
                  </a:lnTo>
                  <a:lnTo>
                    <a:pt x="1083546" y="4704"/>
                  </a:lnTo>
                  <a:lnTo>
                    <a:pt x="1060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2734" y="5506973"/>
              <a:ext cx="1120140" cy="360045"/>
            </a:xfrm>
            <a:custGeom>
              <a:avLst/>
              <a:gdLst/>
              <a:ahLst/>
              <a:cxnLst/>
              <a:rect l="l" t="t" r="r" b="b"/>
              <a:pathLst>
                <a:path w="1120140" h="360045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060195" y="0"/>
                  </a:lnTo>
                  <a:lnTo>
                    <a:pt x="1083546" y="4704"/>
                  </a:lnTo>
                  <a:lnTo>
                    <a:pt x="1102598" y="17541"/>
                  </a:lnTo>
                  <a:lnTo>
                    <a:pt x="1115435" y="36593"/>
                  </a:lnTo>
                  <a:lnTo>
                    <a:pt x="1120139" y="59943"/>
                  </a:lnTo>
                  <a:lnTo>
                    <a:pt x="1120139" y="299719"/>
                  </a:lnTo>
                  <a:lnTo>
                    <a:pt x="1115435" y="323054"/>
                  </a:lnTo>
                  <a:lnTo>
                    <a:pt x="1102598" y="342107"/>
                  </a:lnTo>
                  <a:lnTo>
                    <a:pt x="1083546" y="354953"/>
                  </a:lnTo>
                  <a:lnTo>
                    <a:pt x="1060195" y="359663"/>
                  </a:lnTo>
                  <a:lnTo>
                    <a:pt x="59943" y="359663"/>
                  </a:lnTo>
                  <a:lnTo>
                    <a:pt x="36593" y="354953"/>
                  </a:lnTo>
                  <a:lnTo>
                    <a:pt x="17541" y="342107"/>
                  </a:lnTo>
                  <a:lnTo>
                    <a:pt x="4704" y="323054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660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Storing and checking</a:t>
            </a:r>
            <a:r>
              <a:rPr sz="3600" spc="-3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passwords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8384285" y="626069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5845" y="717165"/>
            <a:ext cx="925194" cy="970280"/>
            <a:chOff x="105845" y="717165"/>
            <a:chExt cx="925194" cy="9702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45" y="717165"/>
              <a:ext cx="924587" cy="9702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" y="818413"/>
              <a:ext cx="249174" cy="1500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1730" y="833373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40">
                  <a:moveTo>
                    <a:pt x="106883" y="22733"/>
                  </a:moveTo>
                  <a:lnTo>
                    <a:pt x="100456" y="22733"/>
                  </a:lnTo>
                  <a:lnTo>
                    <a:pt x="94640" y="24129"/>
                  </a:lnTo>
                  <a:lnTo>
                    <a:pt x="89433" y="27050"/>
                  </a:lnTo>
                  <a:lnTo>
                    <a:pt x="84226" y="29845"/>
                  </a:lnTo>
                  <a:lnTo>
                    <a:pt x="80200" y="33909"/>
                  </a:lnTo>
                  <a:lnTo>
                    <a:pt x="77355" y="39370"/>
                  </a:lnTo>
                  <a:lnTo>
                    <a:pt x="74510" y="44703"/>
                  </a:lnTo>
                  <a:lnTo>
                    <a:pt x="73225" y="49797"/>
                  </a:lnTo>
                  <a:lnTo>
                    <a:pt x="73183" y="63996"/>
                  </a:lnTo>
                  <a:lnTo>
                    <a:pt x="74510" y="69976"/>
                  </a:lnTo>
                  <a:lnTo>
                    <a:pt x="100990" y="91312"/>
                  </a:lnTo>
                  <a:lnTo>
                    <a:pt x="107010" y="91312"/>
                  </a:lnTo>
                  <a:lnTo>
                    <a:pt x="134650" y="77215"/>
                  </a:lnTo>
                  <a:lnTo>
                    <a:pt x="102412" y="77215"/>
                  </a:lnTo>
                  <a:lnTo>
                    <a:pt x="98602" y="75437"/>
                  </a:lnTo>
                  <a:lnTo>
                    <a:pt x="92430" y="68579"/>
                  </a:lnTo>
                  <a:lnTo>
                    <a:pt x="90919" y="63626"/>
                  </a:lnTo>
                  <a:lnTo>
                    <a:pt x="90960" y="50291"/>
                  </a:lnTo>
                  <a:lnTo>
                    <a:pt x="92430" y="45592"/>
                  </a:lnTo>
                  <a:lnTo>
                    <a:pt x="95516" y="42037"/>
                  </a:lnTo>
                  <a:lnTo>
                    <a:pt x="98602" y="38608"/>
                  </a:lnTo>
                  <a:lnTo>
                    <a:pt x="102412" y="36956"/>
                  </a:lnTo>
                  <a:lnTo>
                    <a:pt x="134959" y="36956"/>
                  </a:lnTo>
                  <a:lnTo>
                    <a:pt x="131279" y="32385"/>
                  </a:lnTo>
                  <a:lnTo>
                    <a:pt x="126189" y="28197"/>
                  </a:lnTo>
                  <a:lnTo>
                    <a:pt x="120424" y="25177"/>
                  </a:lnTo>
                  <a:lnTo>
                    <a:pt x="113988" y="23348"/>
                  </a:lnTo>
                  <a:lnTo>
                    <a:pt x="106883" y="22733"/>
                  </a:lnTo>
                  <a:close/>
                </a:path>
                <a:path w="215265" h="116840">
                  <a:moveTo>
                    <a:pt x="134959" y="36956"/>
                  </a:moveTo>
                  <a:lnTo>
                    <a:pt x="111467" y="36956"/>
                  </a:lnTo>
                  <a:lnTo>
                    <a:pt x="115265" y="38608"/>
                  </a:lnTo>
                  <a:lnTo>
                    <a:pt x="118338" y="42037"/>
                  </a:lnTo>
                  <a:lnTo>
                    <a:pt x="121399" y="45592"/>
                  </a:lnTo>
                  <a:lnTo>
                    <a:pt x="122895" y="50291"/>
                  </a:lnTo>
                  <a:lnTo>
                    <a:pt x="122897" y="63626"/>
                  </a:lnTo>
                  <a:lnTo>
                    <a:pt x="121399" y="68579"/>
                  </a:lnTo>
                  <a:lnTo>
                    <a:pt x="115265" y="75437"/>
                  </a:lnTo>
                  <a:lnTo>
                    <a:pt x="111467" y="77215"/>
                  </a:lnTo>
                  <a:lnTo>
                    <a:pt x="134650" y="77215"/>
                  </a:lnTo>
                  <a:lnTo>
                    <a:pt x="135391" y="76291"/>
                  </a:lnTo>
                  <a:lnTo>
                    <a:pt x="138391" y="70453"/>
                  </a:lnTo>
                  <a:lnTo>
                    <a:pt x="140192" y="63996"/>
                  </a:lnTo>
                  <a:lnTo>
                    <a:pt x="140792" y="56896"/>
                  </a:lnTo>
                  <a:lnTo>
                    <a:pt x="140197" y="49797"/>
                  </a:lnTo>
                  <a:lnTo>
                    <a:pt x="138412" y="43354"/>
                  </a:lnTo>
                  <a:lnTo>
                    <a:pt x="135439" y="37554"/>
                  </a:lnTo>
                  <a:lnTo>
                    <a:pt x="134959" y="36956"/>
                  </a:lnTo>
                  <a:close/>
                </a:path>
                <a:path w="215265" h="116840">
                  <a:moveTo>
                    <a:pt x="153225" y="94106"/>
                  </a:moveTo>
                  <a:lnTo>
                    <a:pt x="153162" y="102108"/>
                  </a:lnTo>
                  <a:lnTo>
                    <a:pt x="155498" y="106934"/>
                  </a:lnTo>
                  <a:lnTo>
                    <a:pt x="164795" y="114553"/>
                  </a:lnTo>
                  <a:lnTo>
                    <a:pt x="172681" y="116459"/>
                  </a:lnTo>
                  <a:lnTo>
                    <a:pt x="189687" y="116459"/>
                  </a:lnTo>
                  <a:lnTo>
                    <a:pt x="194563" y="115824"/>
                  </a:lnTo>
                  <a:lnTo>
                    <a:pt x="198412" y="114553"/>
                  </a:lnTo>
                  <a:lnTo>
                    <a:pt x="202260" y="113411"/>
                  </a:lnTo>
                  <a:lnTo>
                    <a:pt x="205333" y="111633"/>
                  </a:lnTo>
                  <a:lnTo>
                    <a:pt x="209943" y="107314"/>
                  </a:lnTo>
                  <a:lnTo>
                    <a:pt x="211734" y="104266"/>
                  </a:lnTo>
                  <a:lnTo>
                    <a:pt x="212117" y="103124"/>
                  </a:lnTo>
                  <a:lnTo>
                    <a:pt x="179578" y="103124"/>
                  </a:lnTo>
                  <a:lnTo>
                    <a:pt x="176987" y="102488"/>
                  </a:lnTo>
                  <a:lnTo>
                    <a:pt x="175336" y="101346"/>
                  </a:lnTo>
                  <a:lnTo>
                    <a:pt x="174142" y="100456"/>
                  </a:lnTo>
                  <a:lnTo>
                    <a:pt x="173380" y="98805"/>
                  </a:lnTo>
                  <a:lnTo>
                    <a:pt x="173050" y="96520"/>
                  </a:lnTo>
                  <a:lnTo>
                    <a:pt x="153225" y="94106"/>
                  </a:lnTo>
                  <a:close/>
                </a:path>
                <a:path w="215265" h="116840">
                  <a:moveTo>
                    <a:pt x="214934" y="79248"/>
                  </a:moveTo>
                  <a:lnTo>
                    <a:pt x="197573" y="79248"/>
                  </a:lnTo>
                  <a:lnTo>
                    <a:pt x="197573" y="92710"/>
                  </a:lnTo>
                  <a:lnTo>
                    <a:pt x="197307" y="95250"/>
                  </a:lnTo>
                  <a:lnTo>
                    <a:pt x="196773" y="96774"/>
                  </a:lnTo>
                  <a:lnTo>
                    <a:pt x="195986" y="98805"/>
                  </a:lnTo>
                  <a:lnTo>
                    <a:pt x="194843" y="100202"/>
                  </a:lnTo>
                  <a:lnTo>
                    <a:pt x="193319" y="101091"/>
                  </a:lnTo>
                  <a:lnTo>
                    <a:pt x="191046" y="102488"/>
                  </a:lnTo>
                  <a:lnTo>
                    <a:pt x="187655" y="103124"/>
                  </a:lnTo>
                  <a:lnTo>
                    <a:pt x="212117" y="103124"/>
                  </a:lnTo>
                  <a:lnTo>
                    <a:pt x="214244" y="96774"/>
                  </a:lnTo>
                  <a:lnTo>
                    <a:pt x="214301" y="96520"/>
                  </a:lnTo>
                  <a:lnTo>
                    <a:pt x="214934" y="90804"/>
                  </a:lnTo>
                  <a:lnTo>
                    <a:pt x="214934" y="79248"/>
                  </a:lnTo>
                  <a:close/>
                </a:path>
                <a:path w="215265" h="116840">
                  <a:moveTo>
                    <a:pt x="186728" y="22733"/>
                  </a:moveTo>
                  <a:lnTo>
                    <a:pt x="170751" y="22733"/>
                  </a:lnTo>
                  <a:lnTo>
                    <a:pt x="164172" y="25653"/>
                  </a:lnTo>
                  <a:lnTo>
                    <a:pt x="150939" y="56641"/>
                  </a:lnTo>
                  <a:lnTo>
                    <a:pt x="150939" y="65404"/>
                  </a:lnTo>
                  <a:lnTo>
                    <a:pt x="152958" y="72771"/>
                  </a:lnTo>
                  <a:lnTo>
                    <a:pt x="156997" y="78612"/>
                  </a:lnTo>
                  <a:lnTo>
                    <a:pt x="162140" y="86105"/>
                  </a:lnTo>
                  <a:lnTo>
                    <a:pt x="169125" y="89788"/>
                  </a:lnTo>
                  <a:lnTo>
                    <a:pt x="185839" y="89788"/>
                  </a:lnTo>
                  <a:lnTo>
                    <a:pt x="192392" y="86233"/>
                  </a:lnTo>
                  <a:lnTo>
                    <a:pt x="197573" y="79248"/>
                  </a:lnTo>
                  <a:lnTo>
                    <a:pt x="214934" y="79248"/>
                  </a:lnTo>
                  <a:lnTo>
                    <a:pt x="214934" y="75818"/>
                  </a:lnTo>
                  <a:lnTo>
                    <a:pt x="178803" y="75818"/>
                  </a:lnTo>
                  <a:lnTo>
                    <a:pt x="175475" y="74167"/>
                  </a:lnTo>
                  <a:lnTo>
                    <a:pt x="172770" y="70992"/>
                  </a:lnTo>
                  <a:lnTo>
                    <a:pt x="170078" y="67690"/>
                  </a:lnTo>
                  <a:lnTo>
                    <a:pt x="168732" y="62611"/>
                  </a:lnTo>
                  <a:lnTo>
                    <a:pt x="168762" y="48908"/>
                  </a:lnTo>
                  <a:lnTo>
                    <a:pt x="170078" y="44068"/>
                  </a:lnTo>
                  <a:lnTo>
                    <a:pt x="172770" y="40893"/>
                  </a:lnTo>
                  <a:lnTo>
                    <a:pt x="175475" y="37591"/>
                  </a:lnTo>
                  <a:lnTo>
                    <a:pt x="178904" y="36067"/>
                  </a:lnTo>
                  <a:lnTo>
                    <a:pt x="214934" y="36067"/>
                  </a:lnTo>
                  <a:lnTo>
                    <a:pt x="214934" y="33400"/>
                  </a:lnTo>
                  <a:lnTo>
                    <a:pt x="198691" y="33400"/>
                  </a:lnTo>
                  <a:lnTo>
                    <a:pt x="193421" y="26288"/>
                  </a:lnTo>
                  <a:lnTo>
                    <a:pt x="186728" y="22733"/>
                  </a:lnTo>
                  <a:close/>
                </a:path>
                <a:path w="215265" h="116840">
                  <a:moveTo>
                    <a:pt x="214934" y="36067"/>
                  </a:moveTo>
                  <a:lnTo>
                    <a:pt x="187337" y="36067"/>
                  </a:lnTo>
                  <a:lnTo>
                    <a:pt x="190881" y="37718"/>
                  </a:lnTo>
                  <a:lnTo>
                    <a:pt x="196481" y="44323"/>
                  </a:lnTo>
                  <a:lnTo>
                    <a:pt x="197775" y="48908"/>
                  </a:lnTo>
                  <a:lnTo>
                    <a:pt x="197878" y="62611"/>
                  </a:lnTo>
                  <a:lnTo>
                    <a:pt x="196418" y="67563"/>
                  </a:lnTo>
                  <a:lnTo>
                    <a:pt x="190576" y="74167"/>
                  </a:lnTo>
                  <a:lnTo>
                    <a:pt x="186994" y="75818"/>
                  </a:lnTo>
                  <a:lnTo>
                    <a:pt x="214934" y="75818"/>
                  </a:lnTo>
                  <a:lnTo>
                    <a:pt x="214934" y="36067"/>
                  </a:lnTo>
                  <a:close/>
                </a:path>
                <a:path w="215265" h="116840">
                  <a:moveTo>
                    <a:pt x="214934" y="24256"/>
                  </a:moveTo>
                  <a:lnTo>
                    <a:pt x="198691" y="24256"/>
                  </a:lnTo>
                  <a:lnTo>
                    <a:pt x="198691" y="33400"/>
                  </a:lnTo>
                  <a:lnTo>
                    <a:pt x="214934" y="33400"/>
                  </a:lnTo>
                  <a:lnTo>
                    <a:pt x="214934" y="24256"/>
                  </a:lnTo>
                  <a:close/>
                </a:path>
                <a:path w="215265" h="116840">
                  <a:moveTo>
                    <a:pt x="18287" y="0"/>
                  </a:moveTo>
                  <a:lnTo>
                    <a:pt x="0" y="0"/>
                  </a:lnTo>
                  <a:lnTo>
                    <a:pt x="0" y="89788"/>
                  </a:lnTo>
                  <a:lnTo>
                    <a:pt x="63741" y="89788"/>
                  </a:lnTo>
                  <a:lnTo>
                    <a:pt x="63741" y="74549"/>
                  </a:lnTo>
                  <a:lnTo>
                    <a:pt x="18287" y="7454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1730" y="833373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40">
                  <a:moveTo>
                    <a:pt x="106946" y="36956"/>
                  </a:moveTo>
                  <a:lnTo>
                    <a:pt x="102412" y="36956"/>
                  </a:lnTo>
                  <a:lnTo>
                    <a:pt x="98602" y="38608"/>
                  </a:lnTo>
                  <a:lnTo>
                    <a:pt x="95516" y="42037"/>
                  </a:lnTo>
                  <a:lnTo>
                    <a:pt x="92430" y="45592"/>
                  </a:lnTo>
                  <a:lnTo>
                    <a:pt x="90881" y="50546"/>
                  </a:lnTo>
                  <a:lnTo>
                    <a:pt x="90881" y="57023"/>
                  </a:lnTo>
                  <a:lnTo>
                    <a:pt x="90881" y="63500"/>
                  </a:lnTo>
                  <a:lnTo>
                    <a:pt x="92430" y="68579"/>
                  </a:lnTo>
                  <a:lnTo>
                    <a:pt x="95516" y="72009"/>
                  </a:lnTo>
                  <a:lnTo>
                    <a:pt x="98602" y="75437"/>
                  </a:lnTo>
                  <a:lnTo>
                    <a:pt x="102412" y="77215"/>
                  </a:lnTo>
                  <a:lnTo>
                    <a:pt x="106946" y="77215"/>
                  </a:lnTo>
                  <a:lnTo>
                    <a:pt x="111467" y="77215"/>
                  </a:lnTo>
                  <a:lnTo>
                    <a:pt x="115265" y="75437"/>
                  </a:lnTo>
                  <a:lnTo>
                    <a:pt x="118338" y="72009"/>
                  </a:lnTo>
                  <a:lnTo>
                    <a:pt x="121399" y="68579"/>
                  </a:lnTo>
                  <a:lnTo>
                    <a:pt x="122936" y="63500"/>
                  </a:lnTo>
                  <a:lnTo>
                    <a:pt x="122936" y="56896"/>
                  </a:lnTo>
                  <a:lnTo>
                    <a:pt x="122936" y="50418"/>
                  </a:lnTo>
                  <a:lnTo>
                    <a:pt x="121399" y="45592"/>
                  </a:lnTo>
                  <a:lnTo>
                    <a:pt x="118338" y="42037"/>
                  </a:lnTo>
                  <a:lnTo>
                    <a:pt x="115265" y="38608"/>
                  </a:lnTo>
                  <a:lnTo>
                    <a:pt x="111467" y="36956"/>
                  </a:lnTo>
                  <a:lnTo>
                    <a:pt x="106946" y="36956"/>
                  </a:lnTo>
                  <a:close/>
                </a:path>
                <a:path w="215265" h="116840">
                  <a:moveTo>
                    <a:pt x="183057" y="36067"/>
                  </a:moveTo>
                  <a:lnTo>
                    <a:pt x="178904" y="36067"/>
                  </a:lnTo>
                  <a:lnTo>
                    <a:pt x="175475" y="37591"/>
                  </a:lnTo>
                  <a:lnTo>
                    <a:pt x="172770" y="40893"/>
                  </a:lnTo>
                  <a:lnTo>
                    <a:pt x="170078" y="44068"/>
                  </a:lnTo>
                  <a:lnTo>
                    <a:pt x="168732" y="49022"/>
                  </a:lnTo>
                  <a:lnTo>
                    <a:pt x="168732" y="55625"/>
                  </a:lnTo>
                  <a:lnTo>
                    <a:pt x="168732" y="62611"/>
                  </a:lnTo>
                  <a:lnTo>
                    <a:pt x="170078" y="67690"/>
                  </a:lnTo>
                  <a:lnTo>
                    <a:pt x="172770" y="70992"/>
                  </a:lnTo>
                  <a:lnTo>
                    <a:pt x="175475" y="74167"/>
                  </a:lnTo>
                  <a:lnTo>
                    <a:pt x="178803" y="75818"/>
                  </a:lnTo>
                  <a:lnTo>
                    <a:pt x="182753" y="75818"/>
                  </a:lnTo>
                  <a:lnTo>
                    <a:pt x="186994" y="75818"/>
                  </a:lnTo>
                  <a:lnTo>
                    <a:pt x="190576" y="74167"/>
                  </a:lnTo>
                  <a:lnTo>
                    <a:pt x="193497" y="70865"/>
                  </a:lnTo>
                  <a:lnTo>
                    <a:pt x="196418" y="67563"/>
                  </a:lnTo>
                  <a:lnTo>
                    <a:pt x="197878" y="62611"/>
                  </a:lnTo>
                  <a:lnTo>
                    <a:pt x="197878" y="56134"/>
                  </a:lnTo>
                  <a:lnTo>
                    <a:pt x="197878" y="49275"/>
                  </a:lnTo>
                  <a:lnTo>
                    <a:pt x="196481" y="44323"/>
                  </a:lnTo>
                  <a:lnTo>
                    <a:pt x="193687" y="41021"/>
                  </a:lnTo>
                  <a:lnTo>
                    <a:pt x="190881" y="37718"/>
                  </a:lnTo>
                  <a:lnTo>
                    <a:pt x="187337" y="36067"/>
                  </a:lnTo>
                  <a:lnTo>
                    <a:pt x="183057" y="36067"/>
                  </a:lnTo>
                  <a:close/>
                </a:path>
                <a:path w="215265" h="116840">
                  <a:moveTo>
                    <a:pt x="178612" y="22733"/>
                  </a:moveTo>
                  <a:lnTo>
                    <a:pt x="186728" y="22733"/>
                  </a:lnTo>
                  <a:lnTo>
                    <a:pt x="193421" y="26288"/>
                  </a:lnTo>
                  <a:lnTo>
                    <a:pt x="198691" y="33400"/>
                  </a:lnTo>
                  <a:lnTo>
                    <a:pt x="198691" y="24256"/>
                  </a:lnTo>
                  <a:lnTo>
                    <a:pt x="214934" y="24256"/>
                  </a:lnTo>
                  <a:lnTo>
                    <a:pt x="214934" y="83058"/>
                  </a:lnTo>
                  <a:lnTo>
                    <a:pt x="214934" y="90804"/>
                  </a:lnTo>
                  <a:lnTo>
                    <a:pt x="198412" y="114553"/>
                  </a:lnTo>
                  <a:lnTo>
                    <a:pt x="194563" y="115824"/>
                  </a:lnTo>
                  <a:lnTo>
                    <a:pt x="189687" y="116459"/>
                  </a:lnTo>
                  <a:lnTo>
                    <a:pt x="183807" y="116459"/>
                  </a:lnTo>
                  <a:lnTo>
                    <a:pt x="172681" y="116459"/>
                  </a:lnTo>
                  <a:lnTo>
                    <a:pt x="164795" y="114553"/>
                  </a:lnTo>
                  <a:lnTo>
                    <a:pt x="160147" y="110743"/>
                  </a:lnTo>
                  <a:lnTo>
                    <a:pt x="155498" y="106934"/>
                  </a:lnTo>
                  <a:lnTo>
                    <a:pt x="153162" y="102108"/>
                  </a:lnTo>
                  <a:lnTo>
                    <a:pt x="153162" y="96265"/>
                  </a:lnTo>
                  <a:lnTo>
                    <a:pt x="153162" y="95630"/>
                  </a:lnTo>
                  <a:lnTo>
                    <a:pt x="153187" y="94996"/>
                  </a:lnTo>
                  <a:lnTo>
                    <a:pt x="153225" y="94106"/>
                  </a:lnTo>
                  <a:lnTo>
                    <a:pt x="173050" y="96520"/>
                  </a:lnTo>
                  <a:lnTo>
                    <a:pt x="173380" y="98805"/>
                  </a:lnTo>
                  <a:lnTo>
                    <a:pt x="174142" y="100456"/>
                  </a:lnTo>
                  <a:lnTo>
                    <a:pt x="175336" y="101346"/>
                  </a:lnTo>
                  <a:lnTo>
                    <a:pt x="176987" y="102488"/>
                  </a:lnTo>
                  <a:lnTo>
                    <a:pt x="179578" y="103124"/>
                  </a:lnTo>
                  <a:lnTo>
                    <a:pt x="183121" y="103124"/>
                  </a:lnTo>
                  <a:lnTo>
                    <a:pt x="187655" y="103124"/>
                  </a:lnTo>
                  <a:lnTo>
                    <a:pt x="191046" y="102488"/>
                  </a:lnTo>
                  <a:lnTo>
                    <a:pt x="193319" y="101091"/>
                  </a:lnTo>
                  <a:lnTo>
                    <a:pt x="194843" y="100202"/>
                  </a:lnTo>
                  <a:lnTo>
                    <a:pt x="195986" y="98805"/>
                  </a:lnTo>
                  <a:lnTo>
                    <a:pt x="196773" y="96774"/>
                  </a:lnTo>
                  <a:lnTo>
                    <a:pt x="197307" y="95250"/>
                  </a:lnTo>
                  <a:lnTo>
                    <a:pt x="197573" y="92710"/>
                  </a:lnTo>
                  <a:lnTo>
                    <a:pt x="197573" y="88773"/>
                  </a:lnTo>
                  <a:lnTo>
                    <a:pt x="197573" y="79248"/>
                  </a:lnTo>
                  <a:lnTo>
                    <a:pt x="192392" y="86233"/>
                  </a:lnTo>
                  <a:lnTo>
                    <a:pt x="185839" y="89788"/>
                  </a:lnTo>
                  <a:lnTo>
                    <a:pt x="177939" y="89788"/>
                  </a:lnTo>
                  <a:lnTo>
                    <a:pt x="169125" y="89788"/>
                  </a:lnTo>
                  <a:lnTo>
                    <a:pt x="162140" y="86105"/>
                  </a:lnTo>
                  <a:lnTo>
                    <a:pt x="156997" y="78612"/>
                  </a:lnTo>
                  <a:lnTo>
                    <a:pt x="152958" y="72771"/>
                  </a:lnTo>
                  <a:lnTo>
                    <a:pt x="150939" y="65404"/>
                  </a:lnTo>
                  <a:lnTo>
                    <a:pt x="150939" y="56641"/>
                  </a:lnTo>
                  <a:lnTo>
                    <a:pt x="170751" y="22733"/>
                  </a:lnTo>
                  <a:lnTo>
                    <a:pt x="178612" y="22733"/>
                  </a:lnTo>
                  <a:close/>
                </a:path>
                <a:path w="215265" h="116840">
                  <a:moveTo>
                    <a:pt x="106883" y="22733"/>
                  </a:moveTo>
                  <a:lnTo>
                    <a:pt x="140197" y="49797"/>
                  </a:lnTo>
                  <a:lnTo>
                    <a:pt x="140792" y="56896"/>
                  </a:lnTo>
                  <a:lnTo>
                    <a:pt x="140192" y="63996"/>
                  </a:lnTo>
                  <a:lnTo>
                    <a:pt x="107010" y="91312"/>
                  </a:lnTo>
                  <a:lnTo>
                    <a:pt x="100990" y="91312"/>
                  </a:lnTo>
                  <a:lnTo>
                    <a:pt x="73101" y="63626"/>
                  </a:lnTo>
                  <a:lnTo>
                    <a:pt x="73101" y="56134"/>
                  </a:lnTo>
                  <a:lnTo>
                    <a:pt x="73101" y="50291"/>
                  </a:lnTo>
                  <a:lnTo>
                    <a:pt x="74510" y="44703"/>
                  </a:lnTo>
                  <a:lnTo>
                    <a:pt x="77355" y="39370"/>
                  </a:lnTo>
                  <a:lnTo>
                    <a:pt x="80200" y="33909"/>
                  </a:lnTo>
                  <a:lnTo>
                    <a:pt x="84226" y="29845"/>
                  </a:lnTo>
                  <a:lnTo>
                    <a:pt x="89433" y="27050"/>
                  </a:lnTo>
                  <a:lnTo>
                    <a:pt x="94640" y="24129"/>
                  </a:lnTo>
                  <a:lnTo>
                    <a:pt x="100456" y="22733"/>
                  </a:lnTo>
                  <a:lnTo>
                    <a:pt x="106883" y="22733"/>
                  </a:lnTo>
                  <a:close/>
                </a:path>
                <a:path w="215265" h="116840">
                  <a:moveTo>
                    <a:pt x="0" y="0"/>
                  </a:moveTo>
                  <a:lnTo>
                    <a:pt x="18287" y="0"/>
                  </a:lnTo>
                  <a:lnTo>
                    <a:pt x="18287" y="74549"/>
                  </a:lnTo>
                  <a:lnTo>
                    <a:pt x="63741" y="74549"/>
                  </a:lnTo>
                  <a:lnTo>
                    <a:pt x="63741" y="89788"/>
                  </a:lnTo>
                  <a:lnTo>
                    <a:pt x="0" y="8978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323" y="958595"/>
              <a:ext cx="128803" cy="1257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0557" y="974343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5">
                  <a:moveTo>
                    <a:pt x="17348" y="25018"/>
                  </a:moveTo>
                  <a:lnTo>
                    <a:pt x="0" y="25018"/>
                  </a:lnTo>
                  <a:lnTo>
                    <a:pt x="0" y="90550"/>
                  </a:lnTo>
                  <a:lnTo>
                    <a:pt x="17348" y="90550"/>
                  </a:lnTo>
                  <a:lnTo>
                    <a:pt x="17348" y="25018"/>
                  </a:lnTo>
                  <a:close/>
                </a:path>
                <a:path w="95250" h="90805">
                  <a:moveTo>
                    <a:pt x="51041" y="25018"/>
                  </a:moveTo>
                  <a:lnTo>
                    <a:pt x="34925" y="25018"/>
                  </a:lnTo>
                  <a:lnTo>
                    <a:pt x="34925" y="90550"/>
                  </a:lnTo>
                  <a:lnTo>
                    <a:pt x="52285" y="90550"/>
                  </a:lnTo>
                  <a:lnTo>
                    <a:pt x="52285" y="53593"/>
                  </a:lnTo>
                  <a:lnTo>
                    <a:pt x="52717" y="48513"/>
                  </a:lnTo>
                  <a:lnTo>
                    <a:pt x="53727" y="45465"/>
                  </a:lnTo>
                  <a:lnTo>
                    <a:pt x="54495" y="43052"/>
                  </a:lnTo>
                  <a:lnTo>
                    <a:pt x="56134" y="40893"/>
                  </a:lnTo>
                  <a:lnTo>
                    <a:pt x="60909" y="37591"/>
                  </a:lnTo>
                  <a:lnTo>
                    <a:pt x="63601" y="36829"/>
                  </a:lnTo>
                  <a:lnTo>
                    <a:pt x="93444" y="36829"/>
                  </a:lnTo>
                  <a:lnTo>
                    <a:pt x="93116" y="35432"/>
                  </a:lnTo>
                  <a:lnTo>
                    <a:pt x="92759" y="34670"/>
                  </a:lnTo>
                  <a:lnTo>
                    <a:pt x="51041" y="34670"/>
                  </a:lnTo>
                  <a:lnTo>
                    <a:pt x="51041" y="25018"/>
                  </a:lnTo>
                  <a:close/>
                </a:path>
                <a:path w="95250" h="90805">
                  <a:moveTo>
                    <a:pt x="93444" y="36829"/>
                  </a:moveTo>
                  <a:lnTo>
                    <a:pt x="68961" y="36829"/>
                  </a:lnTo>
                  <a:lnTo>
                    <a:pt x="70967" y="37337"/>
                  </a:lnTo>
                  <a:lnTo>
                    <a:pt x="74295" y="39623"/>
                  </a:lnTo>
                  <a:lnTo>
                    <a:pt x="77355" y="90550"/>
                  </a:lnTo>
                  <a:lnTo>
                    <a:pt x="94716" y="90550"/>
                  </a:lnTo>
                  <a:lnTo>
                    <a:pt x="94600" y="43306"/>
                  </a:lnTo>
                  <a:lnTo>
                    <a:pt x="94399" y="40893"/>
                  </a:lnTo>
                  <a:lnTo>
                    <a:pt x="93444" y="36829"/>
                  </a:lnTo>
                  <a:close/>
                </a:path>
                <a:path w="95250" h="90805">
                  <a:moveTo>
                    <a:pt x="76492" y="23494"/>
                  </a:moveTo>
                  <a:lnTo>
                    <a:pt x="63969" y="23494"/>
                  </a:lnTo>
                  <a:lnTo>
                    <a:pt x="56768" y="27177"/>
                  </a:lnTo>
                  <a:lnTo>
                    <a:pt x="51041" y="34670"/>
                  </a:lnTo>
                  <a:lnTo>
                    <a:pt x="92759" y="34670"/>
                  </a:lnTo>
                  <a:lnTo>
                    <a:pt x="76492" y="23494"/>
                  </a:lnTo>
                  <a:close/>
                </a:path>
                <a:path w="95250" h="90805">
                  <a:moveTo>
                    <a:pt x="17348" y="0"/>
                  </a:moveTo>
                  <a:lnTo>
                    <a:pt x="0" y="0"/>
                  </a:lnTo>
                  <a:lnTo>
                    <a:pt x="0" y="16128"/>
                  </a:lnTo>
                  <a:lnTo>
                    <a:pt x="17348" y="16128"/>
                  </a:lnTo>
                  <a:lnTo>
                    <a:pt x="17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0557" y="974343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5">
                  <a:moveTo>
                    <a:pt x="0" y="25018"/>
                  </a:moveTo>
                  <a:lnTo>
                    <a:pt x="17348" y="25018"/>
                  </a:lnTo>
                  <a:lnTo>
                    <a:pt x="17348" y="90550"/>
                  </a:lnTo>
                  <a:lnTo>
                    <a:pt x="0" y="90550"/>
                  </a:lnTo>
                  <a:lnTo>
                    <a:pt x="0" y="25018"/>
                  </a:lnTo>
                  <a:close/>
                </a:path>
                <a:path w="95250" h="90805">
                  <a:moveTo>
                    <a:pt x="72656" y="23494"/>
                  </a:moveTo>
                  <a:lnTo>
                    <a:pt x="76492" y="23494"/>
                  </a:lnTo>
                  <a:lnTo>
                    <a:pt x="79997" y="24256"/>
                  </a:lnTo>
                  <a:lnTo>
                    <a:pt x="94716" y="44703"/>
                  </a:lnTo>
                  <a:lnTo>
                    <a:pt x="94716" y="49783"/>
                  </a:lnTo>
                  <a:lnTo>
                    <a:pt x="94716" y="90550"/>
                  </a:lnTo>
                  <a:lnTo>
                    <a:pt x="77355" y="90550"/>
                  </a:lnTo>
                  <a:lnTo>
                    <a:pt x="77355" y="57150"/>
                  </a:lnTo>
                  <a:lnTo>
                    <a:pt x="77355" y="50037"/>
                  </a:lnTo>
                  <a:lnTo>
                    <a:pt x="72631" y="38480"/>
                  </a:lnTo>
                  <a:lnTo>
                    <a:pt x="70967" y="37337"/>
                  </a:lnTo>
                  <a:lnTo>
                    <a:pt x="68961" y="36829"/>
                  </a:lnTo>
                  <a:lnTo>
                    <a:pt x="66611" y="36829"/>
                  </a:lnTo>
                  <a:lnTo>
                    <a:pt x="63601" y="36829"/>
                  </a:lnTo>
                  <a:lnTo>
                    <a:pt x="60909" y="37591"/>
                  </a:lnTo>
                  <a:lnTo>
                    <a:pt x="58521" y="39242"/>
                  </a:lnTo>
                  <a:lnTo>
                    <a:pt x="56134" y="40893"/>
                  </a:lnTo>
                  <a:lnTo>
                    <a:pt x="54495" y="43052"/>
                  </a:lnTo>
                  <a:lnTo>
                    <a:pt x="53606" y="45846"/>
                  </a:lnTo>
                  <a:lnTo>
                    <a:pt x="52717" y="48513"/>
                  </a:lnTo>
                  <a:lnTo>
                    <a:pt x="52285" y="53593"/>
                  </a:lnTo>
                  <a:lnTo>
                    <a:pt x="52285" y="60832"/>
                  </a:lnTo>
                  <a:lnTo>
                    <a:pt x="52285" y="90550"/>
                  </a:lnTo>
                  <a:lnTo>
                    <a:pt x="34925" y="90550"/>
                  </a:lnTo>
                  <a:lnTo>
                    <a:pt x="34925" y="25018"/>
                  </a:lnTo>
                  <a:lnTo>
                    <a:pt x="51041" y="25018"/>
                  </a:lnTo>
                  <a:lnTo>
                    <a:pt x="51041" y="34670"/>
                  </a:lnTo>
                  <a:lnTo>
                    <a:pt x="56768" y="27177"/>
                  </a:lnTo>
                  <a:lnTo>
                    <a:pt x="63969" y="23494"/>
                  </a:lnTo>
                  <a:lnTo>
                    <a:pt x="72656" y="23494"/>
                  </a:lnTo>
                  <a:close/>
                </a:path>
                <a:path w="95250" h="90805">
                  <a:moveTo>
                    <a:pt x="0" y="0"/>
                  </a:moveTo>
                  <a:lnTo>
                    <a:pt x="17348" y="0"/>
                  </a:lnTo>
                  <a:lnTo>
                    <a:pt x="17348" y="16128"/>
                  </a:lnTo>
                  <a:lnTo>
                    <a:pt x="0" y="161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419665" y="1313497"/>
            <a:ext cx="1764030" cy="706120"/>
            <a:chOff x="3419665" y="1313497"/>
            <a:chExt cx="1764030" cy="706120"/>
          </a:xfrm>
        </p:grpSpPr>
        <p:sp>
          <p:nvSpPr>
            <p:cNvPr id="21" name="object 21"/>
            <p:cNvSpPr/>
            <p:nvPr/>
          </p:nvSpPr>
          <p:spPr>
            <a:xfrm>
              <a:off x="3424428" y="1405255"/>
              <a:ext cx="1754505" cy="609600"/>
            </a:xfrm>
            <a:custGeom>
              <a:avLst/>
              <a:gdLst/>
              <a:ahLst/>
              <a:cxnLst/>
              <a:rect l="l" t="t" r="r" b="b"/>
              <a:pathLst>
                <a:path w="1754504" h="609600">
                  <a:moveTo>
                    <a:pt x="1754124" y="0"/>
                  </a:moveTo>
                  <a:lnTo>
                    <a:pt x="1722793" y="23166"/>
                  </a:lnTo>
                  <a:lnTo>
                    <a:pt x="1669676" y="37354"/>
                  </a:lnTo>
                  <a:lnTo>
                    <a:pt x="1593664" y="50251"/>
                  </a:lnTo>
                  <a:lnTo>
                    <a:pt x="1547846" y="56138"/>
                  </a:lnTo>
                  <a:lnTo>
                    <a:pt x="1497234" y="61610"/>
                  </a:lnTo>
                  <a:lnTo>
                    <a:pt x="1442137" y="66637"/>
                  </a:lnTo>
                  <a:lnTo>
                    <a:pt x="1382865" y="71187"/>
                  </a:lnTo>
                  <a:lnTo>
                    <a:pt x="1319727" y="75231"/>
                  </a:lnTo>
                  <a:lnTo>
                    <a:pt x="1253033" y="78736"/>
                  </a:lnTo>
                  <a:lnTo>
                    <a:pt x="1183093" y="81673"/>
                  </a:lnTo>
                  <a:lnTo>
                    <a:pt x="1110216" y="84011"/>
                  </a:lnTo>
                  <a:lnTo>
                    <a:pt x="1034712" y="85718"/>
                  </a:lnTo>
                  <a:lnTo>
                    <a:pt x="956891" y="86766"/>
                  </a:lnTo>
                  <a:lnTo>
                    <a:pt x="877062" y="87122"/>
                  </a:lnTo>
                  <a:lnTo>
                    <a:pt x="797232" y="86766"/>
                  </a:lnTo>
                  <a:lnTo>
                    <a:pt x="719411" y="85718"/>
                  </a:lnTo>
                  <a:lnTo>
                    <a:pt x="643907" y="84011"/>
                  </a:lnTo>
                  <a:lnTo>
                    <a:pt x="571030" y="81673"/>
                  </a:lnTo>
                  <a:lnTo>
                    <a:pt x="501090" y="78736"/>
                  </a:lnTo>
                  <a:lnTo>
                    <a:pt x="434396" y="75231"/>
                  </a:lnTo>
                  <a:lnTo>
                    <a:pt x="371258" y="71187"/>
                  </a:lnTo>
                  <a:lnTo>
                    <a:pt x="311986" y="66637"/>
                  </a:lnTo>
                  <a:lnTo>
                    <a:pt x="256889" y="61610"/>
                  </a:lnTo>
                  <a:lnTo>
                    <a:pt x="206277" y="56138"/>
                  </a:lnTo>
                  <a:lnTo>
                    <a:pt x="160459" y="50251"/>
                  </a:lnTo>
                  <a:lnTo>
                    <a:pt x="119746" y="43979"/>
                  </a:lnTo>
                  <a:lnTo>
                    <a:pt x="54872" y="30406"/>
                  </a:lnTo>
                  <a:lnTo>
                    <a:pt x="14130" y="15664"/>
                  </a:lnTo>
                  <a:lnTo>
                    <a:pt x="0" y="0"/>
                  </a:lnTo>
                  <a:lnTo>
                    <a:pt x="0" y="522478"/>
                  </a:lnTo>
                  <a:lnTo>
                    <a:pt x="31330" y="545590"/>
                  </a:lnTo>
                  <a:lnTo>
                    <a:pt x="84447" y="559753"/>
                  </a:lnTo>
                  <a:lnTo>
                    <a:pt x="160459" y="572631"/>
                  </a:lnTo>
                  <a:lnTo>
                    <a:pt x="206277" y="578511"/>
                  </a:lnTo>
                  <a:lnTo>
                    <a:pt x="256889" y="583977"/>
                  </a:lnTo>
                  <a:lnTo>
                    <a:pt x="311986" y="588999"/>
                  </a:lnTo>
                  <a:lnTo>
                    <a:pt x="371258" y="593546"/>
                  </a:lnTo>
                  <a:lnTo>
                    <a:pt x="434396" y="597586"/>
                  </a:lnTo>
                  <a:lnTo>
                    <a:pt x="501090" y="601090"/>
                  </a:lnTo>
                  <a:lnTo>
                    <a:pt x="571030" y="604025"/>
                  </a:lnTo>
                  <a:lnTo>
                    <a:pt x="643907" y="606362"/>
                  </a:lnTo>
                  <a:lnTo>
                    <a:pt x="719411" y="608070"/>
                  </a:lnTo>
                  <a:lnTo>
                    <a:pt x="797232" y="609117"/>
                  </a:lnTo>
                  <a:lnTo>
                    <a:pt x="877062" y="609473"/>
                  </a:lnTo>
                  <a:lnTo>
                    <a:pt x="956891" y="609117"/>
                  </a:lnTo>
                  <a:lnTo>
                    <a:pt x="1034712" y="608070"/>
                  </a:lnTo>
                  <a:lnTo>
                    <a:pt x="1110216" y="606362"/>
                  </a:lnTo>
                  <a:lnTo>
                    <a:pt x="1183093" y="604025"/>
                  </a:lnTo>
                  <a:lnTo>
                    <a:pt x="1253033" y="601090"/>
                  </a:lnTo>
                  <a:lnTo>
                    <a:pt x="1319727" y="597586"/>
                  </a:lnTo>
                  <a:lnTo>
                    <a:pt x="1382865" y="593546"/>
                  </a:lnTo>
                  <a:lnTo>
                    <a:pt x="1442137" y="588999"/>
                  </a:lnTo>
                  <a:lnTo>
                    <a:pt x="1497234" y="583977"/>
                  </a:lnTo>
                  <a:lnTo>
                    <a:pt x="1547846" y="578511"/>
                  </a:lnTo>
                  <a:lnTo>
                    <a:pt x="1593664" y="572631"/>
                  </a:lnTo>
                  <a:lnTo>
                    <a:pt x="1634377" y="566368"/>
                  </a:lnTo>
                  <a:lnTo>
                    <a:pt x="1699251" y="552817"/>
                  </a:lnTo>
                  <a:lnTo>
                    <a:pt x="1739993" y="538104"/>
                  </a:lnTo>
                  <a:lnTo>
                    <a:pt x="1754124" y="522478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4428" y="1318260"/>
              <a:ext cx="1754505" cy="174625"/>
            </a:xfrm>
            <a:custGeom>
              <a:avLst/>
              <a:gdLst/>
              <a:ahLst/>
              <a:cxnLst/>
              <a:rect l="l" t="t" r="r" b="b"/>
              <a:pathLst>
                <a:path w="1754504" h="174625">
                  <a:moveTo>
                    <a:pt x="877062" y="0"/>
                  </a:moveTo>
                  <a:lnTo>
                    <a:pt x="797232" y="355"/>
                  </a:lnTo>
                  <a:lnTo>
                    <a:pt x="719411" y="1402"/>
                  </a:lnTo>
                  <a:lnTo>
                    <a:pt x="643907" y="3110"/>
                  </a:lnTo>
                  <a:lnTo>
                    <a:pt x="571030" y="5447"/>
                  </a:lnTo>
                  <a:lnTo>
                    <a:pt x="501090" y="8382"/>
                  </a:lnTo>
                  <a:lnTo>
                    <a:pt x="434396" y="11886"/>
                  </a:lnTo>
                  <a:lnTo>
                    <a:pt x="371258" y="15926"/>
                  </a:lnTo>
                  <a:lnTo>
                    <a:pt x="311986" y="20473"/>
                  </a:lnTo>
                  <a:lnTo>
                    <a:pt x="256889" y="25495"/>
                  </a:lnTo>
                  <a:lnTo>
                    <a:pt x="206277" y="30961"/>
                  </a:lnTo>
                  <a:lnTo>
                    <a:pt x="160459" y="36841"/>
                  </a:lnTo>
                  <a:lnTo>
                    <a:pt x="119746" y="43104"/>
                  </a:lnTo>
                  <a:lnTo>
                    <a:pt x="54872" y="56655"/>
                  </a:lnTo>
                  <a:lnTo>
                    <a:pt x="14130" y="71368"/>
                  </a:lnTo>
                  <a:lnTo>
                    <a:pt x="0" y="86994"/>
                  </a:lnTo>
                  <a:lnTo>
                    <a:pt x="3584" y="94927"/>
                  </a:lnTo>
                  <a:lnTo>
                    <a:pt x="54872" y="117401"/>
                  </a:lnTo>
                  <a:lnTo>
                    <a:pt x="119746" y="130974"/>
                  </a:lnTo>
                  <a:lnTo>
                    <a:pt x="160459" y="137246"/>
                  </a:lnTo>
                  <a:lnTo>
                    <a:pt x="206277" y="143133"/>
                  </a:lnTo>
                  <a:lnTo>
                    <a:pt x="256889" y="148605"/>
                  </a:lnTo>
                  <a:lnTo>
                    <a:pt x="311986" y="153632"/>
                  </a:lnTo>
                  <a:lnTo>
                    <a:pt x="371258" y="158182"/>
                  </a:lnTo>
                  <a:lnTo>
                    <a:pt x="434396" y="162226"/>
                  </a:lnTo>
                  <a:lnTo>
                    <a:pt x="501090" y="165731"/>
                  </a:lnTo>
                  <a:lnTo>
                    <a:pt x="571030" y="168668"/>
                  </a:lnTo>
                  <a:lnTo>
                    <a:pt x="643907" y="171006"/>
                  </a:lnTo>
                  <a:lnTo>
                    <a:pt x="719411" y="172713"/>
                  </a:lnTo>
                  <a:lnTo>
                    <a:pt x="797232" y="173761"/>
                  </a:lnTo>
                  <a:lnTo>
                    <a:pt x="877062" y="174116"/>
                  </a:lnTo>
                  <a:lnTo>
                    <a:pt x="956891" y="173761"/>
                  </a:lnTo>
                  <a:lnTo>
                    <a:pt x="1034712" y="172713"/>
                  </a:lnTo>
                  <a:lnTo>
                    <a:pt x="1110216" y="171006"/>
                  </a:lnTo>
                  <a:lnTo>
                    <a:pt x="1183093" y="168668"/>
                  </a:lnTo>
                  <a:lnTo>
                    <a:pt x="1253033" y="165731"/>
                  </a:lnTo>
                  <a:lnTo>
                    <a:pt x="1319727" y="162226"/>
                  </a:lnTo>
                  <a:lnTo>
                    <a:pt x="1382865" y="158182"/>
                  </a:lnTo>
                  <a:lnTo>
                    <a:pt x="1442137" y="153632"/>
                  </a:lnTo>
                  <a:lnTo>
                    <a:pt x="1497234" y="148605"/>
                  </a:lnTo>
                  <a:lnTo>
                    <a:pt x="1547846" y="143133"/>
                  </a:lnTo>
                  <a:lnTo>
                    <a:pt x="1593664" y="137246"/>
                  </a:lnTo>
                  <a:lnTo>
                    <a:pt x="1634377" y="130974"/>
                  </a:lnTo>
                  <a:lnTo>
                    <a:pt x="1699251" y="117401"/>
                  </a:lnTo>
                  <a:lnTo>
                    <a:pt x="1739993" y="102659"/>
                  </a:lnTo>
                  <a:lnTo>
                    <a:pt x="1754124" y="86994"/>
                  </a:lnTo>
                  <a:lnTo>
                    <a:pt x="1750539" y="79082"/>
                  </a:lnTo>
                  <a:lnTo>
                    <a:pt x="1699251" y="56655"/>
                  </a:lnTo>
                  <a:lnTo>
                    <a:pt x="1634377" y="43104"/>
                  </a:lnTo>
                  <a:lnTo>
                    <a:pt x="1593664" y="36841"/>
                  </a:lnTo>
                  <a:lnTo>
                    <a:pt x="1547846" y="30961"/>
                  </a:lnTo>
                  <a:lnTo>
                    <a:pt x="1497234" y="25495"/>
                  </a:lnTo>
                  <a:lnTo>
                    <a:pt x="1442137" y="20473"/>
                  </a:lnTo>
                  <a:lnTo>
                    <a:pt x="1382865" y="15926"/>
                  </a:lnTo>
                  <a:lnTo>
                    <a:pt x="1319727" y="11886"/>
                  </a:lnTo>
                  <a:lnTo>
                    <a:pt x="1253033" y="8382"/>
                  </a:lnTo>
                  <a:lnTo>
                    <a:pt x="1183093" y="5447"/>
                  </a:lnTo>
                  <a:lnTo>
                    <a:pt x="1110216" y="3110"/>
                  </a:lnTo>
                  <a:lnTo>
                    <a:pt x="1034712" y="1402"/>
                  </a:lnTo>
                  <a:lnTo>
                    <a:pt x="956891" y="355"/>
                  </a:lnTo>
                  <a:lnTo>
                    <a:pt x="877062" y="0"/>
                  </a:lnTo>
                  <a:close/>
                </a:path>
              </a:pathLst>
            </a:custGeom>
            <a:solidFill>
              <a:srgbClr val="66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4428" y="1318260"/>
              <a:ext cx="1754505" cy="696595"/>
            </a:xfrm>
            <a:custGeom>
              <a:avLst/>
              <a:gdLst/>
              <a:ahLst/>
              <a:cxnLst/>
              <a:rect l="l" t="t" r="r" b="b"/>
              <a:pathLst>
                <a:path w="1754504" h="696594">
                  <a:moveTo>
                    <a:pt x="1754124" y="86994"/>
                  </a:moveTo>
                  <a:lnTo>
                    <a:pt x="1722793" y="110161"/>
                  </a:lnTo>
                  <a:lnTo>
                    <a:pt x="1669676" y="124349"/>
                  </a:lnTo>
                  <a:lnTo>
                    <a:pt x="1593664" y="137246"/>
                  </a:lnTo>
                  <a:lnTo>
                    <a:pt x="1547846" y="143133"/>
                  </a:lnTo>
                  <a:lnTo>
                    <a:pt x="1497234" y="148605"/>
                  </a:lnTo>
                  <a:lnTo>
                    <a:pt x="1442137" y="153632"/>
                  </a:lnTo>
                  <a:lnTo>
                    <a:pt x="1382865" y="158182"/>
                  </a:lnTo>
                  <a:lnTo>
                    <a:pt x="1319727" y="162226"/>
                  </a:lnTo>
                  <a:lnTo>
                    <a:pt x="1253033" y="165731"/>
                  </a:lnTo>
                  <a:lnTo>
                    <a:pt x="1183093" y="168668"/>
                  </a:lnTo>
                  <a:lnTo>
                    <a:pt x="1110216" y="171006"/>
                  </a:lnTo>
                  <a:lnTo>
                    <a:pt x="1034712" y="172713"/>
                  </a:lnTo>
                  <a:lnTo>
                    <a:pt x="956891" y="173761"/>
                  </a:lnTo>
                  <a:lnTo>
                    <a:pt x="877062" y="174116"/>
                  </a:lnTo>
                  <a:lnTo>
                    <a:pt x="797232" y="173761"/>
                  </a:lnTo>
                  <a:lnTo>
                    <a:pt x="719411" y="172713"/>
                  </a:lnTo>
                  <a:lnTo>
                    <a:pt x="643907" y="171006"/>
                  </a:lnTo>
                  <a:lnTo>
                    <a:pt x="571030" y="168668"/>
                  </a:lnTo>
                  <a:lnTo>
                    <a:pt x="501090" y="165731"/>
                  </a:lnTo>
                  <a:lnTo>
                    <a:pt x="434396" y="162226"/>
                  </a:lnTo>
                  <a:lnTo>
                    <a:pt x="371258" y="158182"/>
                  </a:lnTo>
                  <a:lnTo>
                    <a:pt x="311986" y="153632"/>
                  </a:lnTo>
                  <a:lnTo>
                    <a:pt x="256889" y="148605"/>
                  </a:lnTo>
                  <a:lnTo>
                    <a:pt x="206277" y="143133"/>
                  </a:lnTo>
                  <a:lnTo>
                    <a:pt x="160459" y="137246"/>
                  </a:lnTo>
                  <a:lnTo>
                    <a:pt x="119746" y="130974"/>
                  </a:lnTo>
                  <a:lnTo>
                    <a:pt x="54872" y="117401"/>
                  </a:lnTo>
                  <a:lnTo>
                    <a:pt x="14130" y="102659"/>
                  </a:lnTo>
                  <a:lnTo>
                    <a:pt x="0" y="86994"/>
                  </a:lnTo>
                  <a:lnTo>
                    <a:pt x="3584" y="79082"/>
                  </a:lnTo>
                  <a:lnTo>
                    <a:pt x="54872" y="56655"/>
                  </a:lnTo>
                  <a:lnTo>
                    <a:pt x="119746" y="43104"/>
                  </a:lnTo>
                  <a:lnTo>
                    <a:pt x="160459" y="36841"/>
                  </a:lnTo>
                  <a:lnTo>
                    <a:pt x="206277" y="30961"/>
                  </a:lnTo>
                  <a:lnTo>
                    <a:pt x="256889" y="25495"/>
                  </a:lnTo>
                  <a:lnTo>
                    <a:pt x="311986" y="20473"/>
                  </a:lnTo>
                  <a:lnTo>
                    <a:pt x="371258" y="15926"/>
                  </a:lnTo>
                  <a:lnTo>
                    <a:pt x="434396" y="11886"/>
                  </a:lnTo>
                  <a:lnTo>
                    <a:pt x="501090" y="8382"/>
                  </a:lnTo>
                  <a:lnTo>
                    <a:pt x="571030" y="5447"/>
                  </a:lnTo>
                  <a:lnTo>
                    <a:pt x="643907" y="3110"/>
                  </a:lnTo>
                  <a:lnTo>
                    <a:pt x="719411" y="1402"/>
                  </a:lnTo>
                  <a:lnTo>
                    <a:pt x="797232" y="355"/>
                  </a:lnTo>
                  <a:lnTo>
                    <a:pt x="877062" y="0"/>
                  </a:lnTo>
                  <a:lnTo>
                    <a:pt x="956891" y="355"/>
                  </a:lnTo>
                  <a:lnTo>
                    <a:pt x="1034712" y="1402"/>
                  </a:lnTo>
                  <a:lnTo>
                    <a:pt x="1110216" y="3110"/>
                  </a:lnTo>
                  <a:lnTo>
                    <a:pt x="1183093" y="5447"/>
                  </a:lnTo>
                  <a:lnTo>
                    <a:pt x="1253033" y="8382"/>
                  </a:lnTo>
                  <a:lnTo>
                    <a:pt x="1319727" y="11886"/>
                  </a:lnTo>
                  <a:lnTo>
                    <a:pt x="1382865" y="15926"/>
                  </a:lnTo>
                  <a:lnTo>
                    <a:pt x="1442137" y="20473"/>
                  </a:lnTo>
                  <a:lnTo>
                    <a:pt x="1497234" y="25495"/>
                  </a:lnTo>
                  <a:lnTo>
                    <a:pt x="1547846" y="30961"/>
                  </a:lnTo>
                  <a:lnTo>
                    <a:pt x="1593664" y="36841"/>
                  </a:lnTo>
                  <a:lnTo>
                    <a:pt x="1634377" y="43104"/>
                  </a:lnTo>
                  <a:lnTo>
                    <a:pt x="1699251" y="56655"/>
                  </a:lnTo>
                  <a:lnTo>
                    <a:pt x="1739993" y="71368"/>
                  </a:lnTo>
                  <a:lnTo>
                    <a:pt x="1754124" y="86994"/>
                  </a:lnTo>
                  <a:close/>
                </a:path>
                <a:path w="1754504" h="696594">
                  <a:moveTo>
                    <a:pt x="1754124" y="86994"/>
                  </a:moveTo>
                  <a:lnTo>
                    <a:pt x="1754124" y="609473"/>
                  </a:lnTo>
                  <a:lnTo>
                    <a:pt x="1750539" y="617385"/>
                  </a:lnTo>
                  <a:lnTo>
                    <a:pt x="1699251" y="639812"/>
                  </a:lnTo>
                  <a:lnTo>
                    <a:pt x="1634377" y="653363"/>
                  </a:lnTo>
                  <a:lnTo>
                    <a:pt x="1593664" y="659626"/>
                  </a:lnTo>
                  <a:lnTo>
                    <a:pt x="1547846" y="665506"/>
                  </a:lnTo>
                  <a:lnTo>
                    <a:pt x="1497234" y="670972"/>
                  </a:lnTo>
                  <a:lnTo>
                    <a:pt x="1442137" y="675994"/>
                  </a:lnTo>
                  <a:lnTo>
                    <a:pt x="1382865" y="680541"/>
                  </a:lnTo>
                  <a:lnTo>
                    <a:pt x="1319727" y="684581"/>
                  </a:lnTo>
                  <a:lnTo>
                    <a:pt x="1253033" y="688085"/>
                  </a:lnTo>
                  <a:lnTo>
                    <a:pt x="1183093" y="691020"/>
                  </a:lnTo>
                  <a:lnTo>
                    <a:pt x="1110216" y="693357"/>
                  </a:lnTo>
                  <a:lnTo>
                    <a:pt x="1034712" y="695065"/>
                  </a:lnTo>
                  <a:lnTo>
                    <a:pt x="956891" y="696112"/>
                  </a:lnTo>
                  <a:lnTo>
                    <a:pt x="877062" y="696467"/>
                  </a:lnTo>
                  <a:lnTo>
                    <a:pt x="797232" y="696112"/>
                  </a:lnTo>
                  <a:lnTo>
                    <a:pt x="719411" y="695065"/>
                  </a:lnTo>
                  <a:lnTo>
                    <a:pt x="643907" y="693357"/>
                  </a:lnTo>
                  <a:lnTo>
                    <a:pt x="571030" y="691020"/>
                  </a:lnTo>
                  <a:lnTo>
                    <a:pt x="501090" y="688085"/>
                  </a:lnTo>
                  <a:lnTo>
                    <a:pt x="434396" y="684581"/>
                  </a:lnTo>
                  <a:lnTo>
                    <a:pt x="371258" y="680541"/>
                  </a:lnTo>
                  <a:lnTo>
                    <a:pt x="311986" y="675994"/>
                  </a:lnTo>
                  <a:lnTo>
                    <a:pt x="256889" y="670972"/>
                  </a:lnTo>
                  <a:lnTo>
                    <a:pt x="206277" y="665506"/>
                  </a:lnTo>
                  <a:lnTo>
                    <a:pt x="160459" y="659626"/>
                  </a:lnTo>
                  <a:lnTo>
                    <a:pt x="119746" y="653363"/>
                  </a:lnTo>
                  <a:lnTo>
                    <a:pt x="54872" y="639812"/>
                  </a:lnTo>
                  <a:lnTo>
                    <a:pt x="14130" y="625099"/>
                  </a:lnTo>
                  <a:lnTo>
                    <a:pt x="0" y="609473"/>
                  </a:lnTo>
                  <a:lnTo>
                    <a:pt x="0" y="8699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6462" y="1553718"/>
              <a:ext cx="1188720" cy="360045"/>
            </a:xfrm>
            <a:custGeom>
              <a:avLst/>
              <a:gdLst/>
              <a:ahLst/>
              <a:cxnLst/>
              <a:rect l="l" t="t" r="r" b="b"/>
              <a:pathLst>
                <a:path w="1188720" h="360044">
                  <a:moveTo>
                    <a:pt x="1128776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3" y="359664"/>
                  </a:lnTo>
                  <a:lnTo>
                    <a:pt x="1128776" y="359664"/>
                  </a:lnTo>
                  <a:lnTo>
                    <a:pt x="1152126" y="354959"/>
                  </a:lnTo>
                  <a:lnTo>
                    <a:pt x="1171178" y="342122"/>
                  </a:lnTo>
                  <a:lnTo>
                    <a:pt x="1184015" y="323070"/>
                  </a:lnTo>
                  <a:lnTo>
                    <a:pt x="1188720" y="299720"/>
                  </a:lnTo>
                  <a:lnTo>
                    <a:pt x="1188720" y="59944"/>
                  </a:lnTo>
                  <a:lnTo>
                    <a:pt x="1184015" y="36593"/>
                  </a:lnTo>
                  <a:lnTo>
                    <a:pt x="1171178" y="17541"/>
                  </a:lnTo>
                  <a:lnTo>
                    <a:pt x="1152126" y="4704"/>
                  </a:lnTo>
                  <a:lnTo>
                    <a:pt x="1128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6462" y="1553718"/>
              <a:ext cx="1188720" cy="360045"/>
            </a:xfrm>
            <a:custGeom>
              <a:avLst/>
              <a:gdLst/>
              <a:ahLst/>
              <a:cxnLst/>
              <a:rect l="l" t="t" r="r" b="b"/>
              <a:pathLst>
                <a:path w="1188720" h="360044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128776" y="0"/>
                  </a:lnTo>
                  <a:lnTo>
                    <a:pt x="1152126" y="4704"/>
                  </a:lnTo>
                  <a:lnTo>
                    <a:pt x="1171178" y="17541"/>
                  </a:lnTo>
                  <a:lnTo>
                    <a:pt x="1184015" y="36593"/>
                  </a:lnTo>
                  <a:lnTo>
                    <a:pt x="1188720" y="59944"/>
                  </a:lnTo>
                  <a:lnTo>
                    <a:pt x="1188720" y="299720"/>
                  </a:lnTo>
                  <a:lnTo>
                    <a:pt x="1184015" y="323070"/>
                  </a:lnTo>
                  <a:lnTo>
                    <a:pt x="1171178" y="342122"/>
                  </a:lnTo>
                  <a:lnTo>
                    <a:pt x="1152126" y="354959"/>
                  </a:lnTo>
                  <a:lnTo>
                    <a:pt x="1128776" y="359664"/>
                  </a:lnTo>
                  <a:lnTo>
                    <a:pt x="59943" y="359664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24985" y="1574672"/>
            <a:ext cx="929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</a:t>
            </a:r>
            <a:r>
              <a:rPr sz="2000" spc="-10" dirty="0">
                <a:latin typeface="Arial"/>
                <a:cs typeface="Arial"/>
              </a:rPr>
              <a:t>y</a:t>
            </a:r>
            <a:r>
              <a:rPr sz="2000" dirty="0">
                <a:latin typeface="Arial"/>
                <a:cs typeface="Arial"/>
              </a:rPr>
              <a:t>Pass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81371" y="896873"/>
            <a:ext cx="1328420" cy="10712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42545" algn="just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Cleartext  pass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ord  database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81100" y="675131"/>
            <a:ext cx="6160135" cy="1424940"/>
            <a:chOff x="1181100" y="675131"/>
            <a:chExt cx="6160135" cy="1424940"/>
          </a:xfrm>
        </p:grpSpPr>
        <p:sp>
          <p:nvSpPr>
            <p:cNvPr id="29" name="object 29"/>
            <p:cNvSpPr/>
            <p:nvPr/>
          </p:nvSpPr>
          <p:spPr>
            <a:xfrm>
              <a:off x="3222498" y="689609"/>
              <a:ext cx="4104640" cy="1396365"/>
            </a:xfrm>
            <a:custGeom>
              <a:avLst/>
              <a:gdLst/>
              <a:ahLst/>
              <a:cxnLst/>
              <a:rect l="l" t="t" r="r" b="b"/>
              <a:pathLst>
                <a:path w="4104640" h="1396364">
                  <a:moveTo>
                    <a:pt x="0" y="232663"/>
                  </a:moveTo>
                  <a:lnTo>
                    <a:pt x="4725" y="185766"/>
                  </a:lnTo>
                  <a:lnTo>
                    <a:pt x="18280" y="142089"/>
                  </a:lnTo>
                  <a:lnTo>
                    <a:pt x="39728" y="102567"/>
                  </a:lnTo>
                  <a:lnTo>
                    <a:pt x="68135" y="68135"/>
                  </a:lnTo>
                  <a:lnTo>
                    <a:pt x="102567" y="39728"/>
                  </a:lnTo>
                  <a:lnTo>
                    <a:pt x="142089" y="18280"/>
                  </a:lnTo>
                  <a:lnTo>
                    <a:pt x="185766" y="4725"/>
                  </a:lnTo>
                  <a:lnTo>
                    <a:pt x="232663" y="0"/>
                  </a:lnTo>
                  <a:lnTo>
                    <a:pt x="3871468" y="0"/>
                  </a:lnTo>
                  <a:lnTo>
                    <a:pt x="3918365" y="4725"/>
                  </a:lnTo>
                  <a:lnTo>
                    <a:pt x="3962042" y="18280"/>
                  </a:lnTo>
                  <a:lnTo>
                    <a:pt x="4001564" y="39728"/>
                  </a:lnTo>
                  <a:lnTo>
                    <a:pt x="4035996" y="68135"/>
                  </a:lnTo>
                  <a:lnTo>
                    <a:pt x="4064403" y="102567"/>
                  </a:lnTo>
                  <a:lnTo>
                    <a:pt x="4085851" y="142089"/>
                  </a:lnTo>
                  <a:lnTo>
                    <a:pt x="4099406" y="185766"/>
                  </a:lnTo>
                  <a:lnTo>
                    <a:pt x="4104131" y="232663"/>
                  </a:lnTo>
                  <a:lnTo>
                    <a:pt x="4104131" y="1163319"/>
                  </a:lnTo>
                  <a:lnTo>
                    <a:pt x="4099406" y="1210217"/>
                  </a:lnTo>
                  <a:lnTo>
                    <a:pt x="4085851" y="1253894"/>
                  </a:lnTo>
                  <a:lnTo>
                    <a:pt x="4064403" y="1293416"/>
                  </a:lnTo>
                  <a:lnTo>
                    <a:pt x="4035996" y="1327848"/>
                  </a:lnTo>
                  <a:lnTo>
                    <a:pt x="4001564" y="1356255"/>
                  </a:lnTo>
                  <a:lnTo>
                    <a:pt x="3962042" y="1377703"/>
                  </a:lnTo>
                  <a:lnTo>
                    <a:pt x="3918365" y="1391258"/>
                  </a:lnTo>
                  <a:lnTo>
                    <a:pt x="3871468" y="1395984"/>
                  </a:lnTo>
                  <a:lnTo>
                    <a:pt x="232663" y="1395984"/>
                  </a:lnTo>
                  <a:lnTo>
                    <a:pt x="185766" y="1391258"/>
                  </a:lnTo>
                  <a:lnTo>
                    <a:pt x="142089" y="1377703"/>
                  </a:lnTo>
                  <a:lnTo>
                    <a:pt x="102567" y="1356255"/>
                  </a:lnTo>
                  <a:lnTo>
                    <a:pt x="68135" y="1327848"/>
                  </a:lnTo>
                  <a:lnTo>
                    <a:pt x="39728" y="1293416"/>
                  </a:lnTo>
                  <a:lnTo>
                    <a:pt x="18280" y="1253894"/>
                  </a:lnTo>
                  <a:lnTo>
                    <a:pt x="4725" y="1210217"/>
                  </a:lnTo>
                  <a:lnTo>
                    <a:pt x="0" y="1163319"/>
                  </a:lnTo>
                  <a:lnTo>
                    <a:pt x="0" y="232663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70582" y="909573"/>
              <a:ext cx="1738630" cy="127000"/>
            </a:xfrm>
            <a:custGeom>
              <a:avLst/>
              <a:gdLst/>
              <a:ahLst/>
              <a:cxnLst/>
              <a:rect l="l" t="t" r="r" b="b"/>
              <a:pathLst>
                <a:path w="1738629" h="127000">
                  <a:moveTo>
                    <a:pt x="1611248" y="0"/>
                  </a:moveTo>
                  <a:lnTo>
                    <a:pt x="1611248" y="127000"/>
                  </a:lnTo>
                  <a:lnTo>
                    <a:pt x="1718437" y="73405"/>
                  </a:lnTo>
                  <a:lnTo>
                    <a:pt x="1623948" y="73405"/>
                  </a:lnTo>
                  <a:lnTo>
                    <a:pt x="1623948" y="53593"/>
                  </a:lnTo>
                  <a:lnTo>
                    <a:pt x="1718436" y="53593"/>
                  </a:lnTo>
                  <a:lnTo>
                    <a:pt x="1611248" y="0"/>
                  </a:lnTo>
                  <a:close/>
                </a:path>
                <a:path w="1738629" h="127000">
                  <a:moveTo>
                    <a:pt x="1611248" y="53593"/>
                  </a:moveTo>
                  <a:lnTo>
                    <a:pt x="0" y="53593"/>
                  </a:lnTo>
                  <a:lnTo>
                    <a:pt x="0" y="73405"/>
                  </a:lnTo>
                  <a:lnTo>
                    <a:pt x="1611248" y="73405"/>
                  </a:lnTo>
                  <a:lnTo>
                    <a:pt x="1611248" y="53593"/>
                  </a:lnTo>
                  <a:close/>
                </a:path>
                <a:path w="1738629" h="127000">
                  <a:moveTo>
                    <a:pt x="1718436" y="53593"/>
                  </a:moveTo>
                  <a:lnTo>
                    <a:pt x="1623948" y="53593"/>
                  </a:lnTo>
                  <a:lnTo>
                    <a:pt x="1623948" y="73405"/>
                  </a:lnTo>
                  <a:lnTo>
                    <a:pt x="1718437" y="73405"/>
                  </a:lnTo>
                  <a:lnTo>
                    <a:pt x="1738248" y="63500"/>
                  </a:lnTo>
                  <a:lnTo>
                    <a:pt x="1718436" y="53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95577" y="782573"/>
              <a:ext cx="1190625" cy="360045"/>
            </a:xfrm>
            <a:custGeom>
              <a:avLst/>
              <a:gdLst/>
              <a:ahLst/>
              <a:cxnLst/>
              <a:rect l="l" t="t" r="r" b="b"/>
              <a:pathLst>
                <a:path w="1190625" h="360044">
                  <a:moveTo>
                    <a:pt x="1130299" y="0"/>
                  </a:moveTo>
                  <a:lnTo>
                    <a:pt x="59943" y="0"/>
                  </a:lnTo>
                  <a:lnTo>
                    <a:pt x="36609" y="4704"/>
                  </a:lnTo>
                  <a:lnTo>
                    <a:pt x="17556" y="17541"/>
                  </a:lnTo>
                  <a:lnTo>
                    <a:pt x="4710" y="36593"/>
                  </a:lnTo>
                  <a:lnTo>
                    <a:pt x="0" y="59943"/>
                  </a:lnTo>
                  <a:lnTo>
                    <a:pt x="0" y="299720"/>
                  </a:lnTo>
                  <a:lnTo>
                    <a:pt x="4710" y="323070"/>
                  </a:lnTo>
                  <a:lnTo>
                    <a:pt x="17556" y="342122"/>
                  </a:lnTo>
                  <a:lnTo>
                    <a:pt x="36609" y="354959"/>
                  </a:lnTo>
                  <a:lnTo>
                    <a:pt x="59943" y="359663"/>
                  </a:lnTo>
                  <a:lnTo>
                    <a:pt x="1130299" y="359663"/>
                  </a:lnTo>
                  <a:lnTo>
                    <a:pt x="1153650" y="354959"/>
                  </a:lnTo>
                  <a:lnTo>
                    <a:pt x="1172702" y="342122"/>
                  </a:lnTo>
                  <a:lnTo>
                    <a:pt x="1185539" y="323070"/>
                  </a:lnTo>
                  <a:lnTo>
                    <a:pt x="1190244" y="299720"/>
                  </a:lnTo>
                  <a:lnTo>
                    <a:pt x="1190244" y="59943"/>
                  </a:lnTo>
                  <a:lnTo>
                    <a:pt x="1185539" y="36593"/>
                  </a:lnTo>
                  <a:lnTo>
                    <a:pt x="1172702" y="17541"/>
                  </a:lnTo>
                  <a:lnTo>
                    <a:pt x="1153650" y="4704"/>
                  </a:lnTo>
                  <a:lnTo>
                    <a:pt x="1130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95577" y="782573"/>
              <a:ext cx="1190625" cy="360045"/>
            </a:xfrm>
            <a:custGeom>
              <a:avLst/>
              <a:gdLst/>
              <a:ahLst/>
              <a:cxnLst/>
              <a:rect l="l" t="t" r="r" b="b"/>
              <a:pathLst>
                <a:path w="1190625" h="360044">
                  <a:moveTo>
                    <a:pt x="0" y="59943"/>
                  </a:moveTo>
                  <a:lnTo>
                    <a:pt x="4710" y="36593"/>
                  </a:lnTo>
                  <a:lnTo>
                    <a:pt x="17556" y="17541"/>
                  </a:lnTo>
                  <a:lnTo>
                    <a:pt x="36609" y="4704"/>
                  </a:lnTo>
                  <a:lnTo>
                    <a:pt x="59943" y="0"/>
                  </a:lnTo>
                  <a:lnTo>
                    <a:pt x="1130299" y="0"/>
                  </a:lnTo>
                  <a:lnTo>
                    <a:pt x="1153650" y="4704"/>
                  </a:lnTo>
                  <a:lnTo>
                    <a:pt x="1172702" y="17541"/>
                  </a:lnTo>
                  <a:lnTo>
                    <a:pt x="1185539" y="36593"/>
                  </a:lnTo>
                  <a:lnTo>
                    <a:pt x="1190244" y="59943"/>
                  </a:lnTo>
                  <a:lnTo>
                    <a:pt x="1190244" y="299720"/>
                  </a:lnTo>
                  <a:lnTo>
                    <a:pt x="1185539" y="323070"/>
                  </a:lnTo>
                  <a:lnTo>
                    <a:pt x="1172702" y="342122"/>
                  </a:lnTo>
                  <a:lnTo>
                    <a:pt x="1153650" y="354959"/>
                  </a:lnTo>
                  <a:lnTo>
                    <a:pt x="1130299" y="359663"/>
                  </a:lnTo>
                  <a:lnTo>
                    <a:pt x="59943" y="359663"/>
                  </a:lnTo>
                  <a:lnTo>
                    <a:pt x="36609" y="354959"/>
                  </a:lnTo>
                  <a:lnTo>
                    <a:pt x="17556" y="342122"/>
                  </a:lnTo>
                  <a:lnTo>
                    <a:pt x="4710" y="323070"/>
                  </a:lnTo>
                  <a:lnTo>
                    <a:pt x="0" y="299720"/>
                  </a:lnTo>
                  <a:lnTo>
                    <a:pt x="0" y="59943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92270" y="1098041"/>
              <a:ext cx="127000" cy="457200"/>
            </a:xfrm>
            <a:custGeom>
              <a:avLst/>
              <a:gdLst/>
              <a:ahLst/>
              <a:cxnLst/>
              <a:rect l="l" t="t" r="r" b="b"/>
              <a:pathLst>
                <a:path w="127000" h="457200">
                  <a:moveTo>
                    <a:pt x="73405" y="114300"/>
                  </a:moveTo>
                  <a:lnTo>
                    <a:pt x="53593" y="114300"/>
                  </a:lnTo>
                  <a:lnTo>
                    <a:pt x="53593" y="457200"/>
                  </a:lnTo>
                  <a:lnTo>
                    <a:pt x="73405" y="457200"/>
                  </a:lnTo>
                  <a:lnTo>
                    <a:pt x="73405" y="114300"/>
                  </a:lnTo>
                  <a:close/>
                </a:path>
                <a:path w="127000" h="457200">
                  <a:moveTo>
                    <a:pt x="63500" y="0"/>
                  </a:moveTo>
                  <a:lnTo>
                    <a:pt x="0" y="127000"/>
                  </a:lnTo>
                  <a:lnTo>
                    <a:pt x="53593" y="127000"/>
                  </a:lnTo>
                  <a:lnTo>
                    <a:pt x="53593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457200">
                  <a:moveTo>
                    <a:pt x="120650" y="114300"/>
                  </a:moveTo>
                  <a:lnTo>
                    <a:pt x="73405" y="114300"/>
                  </a:lnTo>
                  <a:lnTo>
                    <a:pt x="7340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143247" y="706373"/>
            <a:ext cx="488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7" baseline="-2976" dirty="0">
                <a:latin typeface="Arial"/>
                <a:cs typeface="Arial"/>
              </a:rPr>
              <a:t>=</a:t>
            </a:r>
            <a:r>
              <a:rPr sz="4200" spc="-607" baseline="-2976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5156" y="690368"/>
            <a:ext cx="2087245" cy="137033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990"/>
              </a:spcBef>
            </a:pPr>
            <a:r>
              <a:rPr sz="2000" dirty="0">
                <a:latin typeface="Arial"/>
                <a:cs typeface="Arial"/>
              </a:rPr>
              <a:t>MyPass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3270"/>
              </a:lnSpc>
              <a:spcBef>
                <a:spcPts val="1230"/>
              </a:spcBef>
            </a:pPr>
            <a:r>
              <a:rPr sz="2800" spc="-5" dirty="0">
                <a:latin typeface="Arial"/>
                <a:cs typeface="Arial"/>
              </a:rPr>
              <a:t>Cleartext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790"/>
              </a:lnSpc>
            </a:pP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Bad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00865" y="3081337"/>
            <a:ext cx="1764030" cy="785495"/>
            <a:chOff x="5400865" y="3081337"/>
            <a:chExt cx="1764030" cy="785495"/>
          </a:xfrm>
        </p:grpSpPr>
        <p:sp>
          <p:nvSpPr>
            <p:cNvPr id="37" name="object 37"/>
            <p:cNvSpPr/>
            <p:nvPr/>
          </p:nvSpPr>
          <p:spPr>
            <a:xfrm>
              <a:off x="5405628" y="3183001"/>
              <a:ext cx="1754505" cy="678815"/>
            </a:xfrm>
            <a:custGeom>
              <a:avLst/>
              <a:gdLst/>
              <a:ahLst/>
              <a:cxnLst/>
              <a:rect l="l" t="t" r="r" b="b"/>
              <a:pathLst>
                <a:path w="1754504" h="678814">
                  <a:moveTo>
                    <a:pt x="1754124" y="0"/>
                  </a:moveTo>
                  <a:lnTo>
                    <a:pt x="1722793" y="25796"/>
                  </a:lnTo>
                  <a:lnTo>
                    <a:pt x="1669676" y="41596"/>
                  </a:lnTo>
                  <a:lnTo>
                    <a:pt x="1593664" y="55959"/>
                  </a:lnTo>
                  <a:lnTo>
                    <a:pt x="1547846" y="62516"/>
                  </a:lnTo>
                  <a:lnTo>
                    <a:pt x="1497234" y="68611"/>
                  </a:lnTo>
                  <a:lnTo>
                    <a:pt x="1442137" y="74210"/>
                  </a:lnTo>
                  <a:lnTo>
                    <a:pt x="1382865" y="79278"/>
                  </a:lnTo>
                  <a:lnTo>
                    <a:pt x="1319727" y="83782"/>
                  </a:lnTo>
                  <a:lnTo>
                    <a:pt x="1253033" y="87687"/>
                  </a:lnTo>
                  <a:lnTo>
                    <a:pt x="1183093" y="90958"/>
                  </a:lnTo>
                  <a:lnTo>
                    <a:pt x="1110216" y="93562"/>
                  </a:lnTo>
                  <a:lnTo>
                    <a:pt x="1034712" y="95464"/>
                  </a:lnTo>
                  <a:lnTo>
                    <a:pt x="956891" y="96631"/>
                  </a:lnTo>
                  <a:lnTo>
                    <a:pt x="877062" y="97027"/>
                  </a:lnTo>
                  <a:lnTo>
                    <a:pt x="797232" y="96631"/>
                  </a:lnTo>
                  <a:lnTo>
                    <a:pt x="719411" y="95464"/>
                  </a:lnTo>
                  <a:lnTo>
                    <a:pt x="643907" y="93562"/>
                  </a:lnTo>
                  <a:lnTo>
                    <a:pt x="571030" y="90958"/>
                  </a:lnTo>
                  <a:lnTo>
                    <a:pt x="501090" y="87687"/>
                  </a:lnTo>
                  <a:lnTo>
                    <a:pt x="434396" y="83782"/>
                  </a:lnTo>
                  <a:lnTo>
                    <a:pt x="371258" y="79278"/>
                  </a:lnTo>
                  <a:lnTo>
                    <a:pt x="311986" y="74210"/>
                  </a:lnTo>
                  <a:lnTo>
                    <a:pt x="256889" y="68611"/>
                  </a:lnTo>
                  <a:lnTo>
                    <a:pt x="206277" y="62516"/>
                  </a:lnTo>
                  <a:lnTo>
                    <a:pt x="160459" y="55959"/>
                  </a:lnTo>
                  <a:lnTo>
                    <a:pt x="119746" y="48974"/>
                  </a:lnTo>
                  <a:lnTo>
                    <a:pt x="54872" y="33859"/>
                  </a:lnTo>
                  <a:lnTo>
                    <a:pt x="14130" y="17442"/>
                  </a:lnTo>
                  <a:lnTo>
                    <a:pt x="0" y="0"/>
                  </a:lnTo>
                  <a:lnTo>
                    <a:pt x="0" y="581913"/>
                  </a:lnTo>
                  <a:lnTo>
                    <a:pt x="31330" y="607656"/>
                  </a:lnTo>
                  <a:lnTo>
                    <a:pt x="84447" y="623431"/>
                  </a:lnTo>
                  <a:lnTo>
                    <a:pt x="160459" y="637775"/>
                  </a:lnTo>
                  <a:lnTo>
                    <a:pt x="206277" y="644325"/>
                  </a:lnTo>
                  <a:lnTo>
                    <a:pt x="256889" y="650414"/>
                  </a:lnTo>
                  <a:lnTo>
                    <a:pt x="311986" y="656008"/>
                  </a:lnTo>
                  <a:lnTo>
                    <a:pt x="371258" y="661073"/>
                  </a:lnTo>
                  <a:lnTo>
                    <a:pt x="434396" y="665574"/>
                  </a:lnTo>
                  <a:lnTo>
                    <a:pt x="501090" y="669476"/>
                  </a:lnTo>
                  <a:lnTo>
                    <a:pt x="571030" y="672746"/>
                  </a:lnTo>
                  <a:lnTo>
                    <a:pt x="643907" y="675350"/>
                  </a:lnTo>
                  <a:lnTo>
                    <a:pt x="719411" y="677252"/>
                  </a:lnTo>
                  <a:lnTo>
                    <a:pt x="797232" y="678418"/>
                  </a:lnTo>
                  <a:lnTo>
                    <a:pt x="877062" y="678815"/>
                  </a:lnTo>
                  <a:lnTo>
                    <a:pt x="956891" y="678418"/>
                  </a:lnTo>
                  <a:lnTo>
                    <a:pt x="1034712" y="677252"/>
                  </a:lnTo>
                  <a:lnTo>
                    <a:pt x="1110216" y="675350"/>
                  </a:lnTo>
                  <a:lnTo>
                    <a:pt x="1183093" y="672746"/>
                  </a:lnTo>
                  <a:lnTo>
                    <a:pt x="1253033" y="669476"/>
                  </a:lnTo>
                  <a:lnTo>
                    <a:pt x="1319727" y="665574"/>
                  </a:lnTo>
                  <a:lnTo>
                    <a:pt x="1382865" y="661073"/>
                  </a:lnTo>
                  <a:lnTo>
                    <a:pt x="1442137" y="656008"/>
                  </a:lnTo>
                  <a:lnTo>
                    <a:pt x="1497234" y="650414"/>
                  </a:lnTo>
                  <a:lnTo>
                    <a:pt x="1547846" y="644325"/>
                  </a:lnTo>
                  <a:lnTo>
                    <a:pt x="1593664" y="637775"/>
                  </a:lnTo>
                  <a:lnTo>
                    <a:pt x="1634377" y="630799"/>
                  </a:lnTo>
                  <a:lnTo>
                    <a:pt x="1699251" y="615705"/>
                  </a:lnTo>
                  <a:lnTo>
                    <a:pt x="1739993" y="599318"/>
                  </a:lnTo>
                  <a:lnTo>
                    <a:pt x="1754124" y="581913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05628" y="3086100"/>
              <a:ext cx="1754505" cy="194310"/>
            </a:xfrm>
            <a:custGeom>
              <a:avLst/>
              <a:gdLst/>
              <a:ahLst/>
              <a:cxnLst/>
              <a:rect l="l" t="t" r="r" b="b"/>
              <a:pathLst>
                <a:path w="1754504" h="194310">
                  <a:moveTo>
                    <a:pt x="877062" y="0"/>
                  </a:moveTo>
                  <a:lnTo>
                    <a:pt x="797232" y="396"/>
                  </a:lnTo>
                  <a:lnTo>
                    <a:pt x="719411" y="1562"/>
                  </a:lnTo>
                  <a:lnTo>
                    <a:pt x="643907" y="3464"/>
                  </a:lnTo>
                  <a:lnTo>
                    <a:pt x="571030" y="6068"/>
                  </a:lnTo>
                  <a:lnTo>
                    <a:pt x="501090" y="9338"/>
                  </a:lnTo>
                  <a:lnTo>
                    <a:pt x="434396" y="13240"/>
                  </a:lnTo>
                  <a:lnTo>
                    <a:pt x="371258" y="17741"/>
                  </a:lnTo>
                  <a:lnTo>
                    <a:pt x="311986" y="22806"/>
                  </a:lnTo>
                  <a:lnTo>
                    <a:pt x="256889" y="28400"/>
                  </a:lnTo>
                  <a:lnTo>
                    <a:pt x="206277" y="34489"/>
                  </a:lnTo>
                  <a:lnTo>
                    <a:pt x="160459" y="41039"/>
                  </a:lnTo>
                  <a:lnTo>
                    <a:pt x="119746" y="48015"/>
                  </a:lnTo>
                  <a:lnTo>
                    <a:pt x="54872" y="63109"/>
                  </a:lnTo>
                  <a:lnTo>
                    <a:pt x="14130" y="79496"/>
                  </a:lnTo>
                  <a:lnTo>
                    <a:pt x="0" y="96900"/>
                  </a:lnTo>
                  <a:lnTo>
                    <a:pt x="3584" y="105733"/>
                  </a:lnTo>
                  <a:lnTo>
                    <a:pt x="54872" y="130760"/>
                  </a:lnTo>
                  <a:lnTo>
                    <a:pt x="119746" y="145875"/>
                  </a:lnTo>
                  <a:lnTo>
                    <a:pt x="160459" y="152860"/>
                  </a:lnTo>
                  <a:lnTo>
                    <a:pt x="206277" y="159417"/>
                  </a:lnTo>
                  <a:lnTo>
                    <a:pt x="256889" y="165512"/>
                  </a:lnTo>
                  <a:lnTo>
                    <a:pt x="311986" y="171111"/>
                  </a:lnTo>
                  <a:lnTo>
                    <a:pt x="371258" y="176179"/>
                  </a:lnTo>
                  <a:lnTo>
                    <a:pt x="434396" y="180683"/>
                  </a:lnTo>
                  <a:lnTo>
                    <a:pt x="501090" y="184588"/>
                  </a:lnTo>
                  <a:lnTo>
                    <a:pt x="571030" y="187859"/>
                  </a:lnTo>
                  <a:lnTo>
                    <a:pt x="643907" y="190463"/>
                  </a:lnTo>
                  <a:lnTo>
                    <a:pt x="719411" y="192365"/>
                  </a:lnTo>
                  <a:lnTo>
                    <a:pt x="797232" y="193532"/>
                  </a:lnTo>
                  <a:lnTo>
                    <a:pt x="877062" y="193928"/>
                  </a:lnTo>
                  <a:lnTo>
                    <a:pt x="956891" y="193532"/>
                  </a:lnTo>
                  <a:lnTo>
                    <a:pt x="1034712" y="192365"/>
                  </a:lnTo>
                  <a:lnTo>
                    <a:pt x="1110216" y="190463"/>
                  </a:lnTo>
                  <a:lnTo>
                    <a:pt x="1183093" y="187859"/>
                  </a:lnTo>
                  <a:lnTo>
                    <a:pt x="1253033" y="184588"/>
                  </a:lnTo>
                  <a:lnTo>
                    <a:pt x="1319727" y="180683"/>
                  </a:lnTo>
                  <a:lnTo>
                    <a:pt x="1382865" y="176179"/>
                  </a:lnTo>
                  <a:lnTo>
                    <a:pt x="1442137" y="171111"/>
                  </a:lnTo>
                  <a:lnTo>
                    <a:pt x="1497234" y="165512"/>
                  </a:lnTo>
                  <a:lnTo>
                    <a:pt x="1547846" y="159417"/>
                  </a:lnTo>
                  <a:lnTo>
                    <a:pt x="1593664" y="152860"/>
                  </a:lnTo>
                  <a:lnTo>
                    <a:pt x="1634377" y="145875"/>
                  </a:lnTo>
                  <a:lnTo>
                    <a:pt x="1699251" y="130760"/>
                  </a:lnTo>
                  <a:lnTo>
                    <a:pt x="1739993" y="114343"/>
                  </a:lnTo>
                  <a:lnTo>
                    <a:pt x="1754124" y="96900"/>
                  </a:lnTo>
                  <a:lnTo>
                    <a:pt x="1750539" y="88088"/>
                  </a:lnTo>
                  <a:lnTo>
                    <a:pt x="1699251" y="63109"/>
                  </a:lnTo>
                  <a:lnTo>
                    <a:pt x="1634377" y="48015"/>
                  </a:lnTo>
                  <a:lnTo>
                    <a:pt x="1593664" y="41039"/>
                  </a:lnTo>
                  <a:lnTo>
                    <a:pt x="1547846" y="34489"/>
                  </a:lnTo>
                  <a:lnTo>
                    <a:pt x="1497234" y="28400"/>
                  </a:lnTo>
                  <a:lnTo>
                    <a:pt x="1442137" y="22806"/>
                  </a:lnTo>
                  <a:lnTo>
                    <a:pt x="1382865" y="17741"/>
                  </a:lnTo>
                  <a:lnTo>
                    <a:pt x="1319727" y="13240"/>
                  </a:lnTo>
                  <a:lnTo>
                    <a:pt x="1253033" y="9338"/>
                  </a:lnTo>
                  <a:lnTo>
                    <a:pt x="1183093" y="6068"/>
                  </a:lnTo>
                  <a:lnTo>
                    <a:pt x="1110216" y="3464"/>
                  </a:lnTo>
                  <a:lnTo>
                    <a:pt x="1034712" y="1562"/>
                  </a:lnTo>
                  <a:lnTo>
                    <a:pt x="956891" y="396"/>
                  </a:lnTo>
                  <a:lnTo>
                    <a:pt x="877062" y="0"/>
                  </a:lnTo>
                  <a:close/>
                </a:path>
              </a:pathLst>
            </a:custGeom>
            <a:solidFill>
              <a:srgbClr val="66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05628" y="3086100"/>
              <a:ext cx="1754505" cy="775970"/>
            </a:xfrm>
            <a:custGeom>
              <a:avLst/>
              <a:gdLst/>
              <a:ahLst/>
              <a:cxnLst/>
              <a:rect l="l" t="t" r="r" b="b"/>
              <a:pathLst>
                <a:path w="1754504" h="775970">
                  <a:moveTo>
                    <a:pt x="1754124" y="96900"/>
                  </a:moveTo>
                  <a:lnTo>
                    <a:pt x="1722793" y="122697"/>
                  </a:lnTo>
                  <a:lnTo>
                    <a:pt x="1669676" y="138497"/>
                  </a:lnTo>
                  <a:lnTo>
                    <a:pt x="1593664" y="152860"/>
                  </a:lnTo>
                  <a:lnTo>
                    <a:pt x="1547846" y="159417"/>
                  </a:lnTo>
                  <a:lnTo>
                    <a:pt x="1497234" y="165512"/>
                  </a:lnTo>
                  <a:lnTo>
                    <a:pt x="1442137" y="171111"/>
                  </a:lnTo>
                  <a:lnTo>
                    <a:pt x="1382865" y="176179"/>
                  </a:lnTo>
                  <a:lnTo>
                    <a:pt x="1319727" y="180683"/>
                  </a:lnTo>
                  <a:lnTo>
                    <a:pt x="1253033" y="184588"/>
                  </a:lnTo>
                  <a:lnTo>
                    <a:pt x="1183093" y="187859"/>
                  </a:lnTo>
                  <a:lnTo>
                    <a:pt x="1110216" y="190463"/>
                  </a:lnTo>
                  <a:lnTo>
                    <a:pt x="1034712" y="192365"/>
                  </a:lnTo>
                  <a:lnTo>
                    <a:pt x="956891" y="193532"/>
                  </a:lnTo>
                  <a:lnTo>
                    <a:pt x="877062" y="193928"/>
                  </a:lnTo>
                  <a:lnTo>
                    <a:pt x="797232" y="193532"/>
                  </a:lnTo>
                  <a:lnTo>
                    <a:pt x="719411" y="192365"/>
                  </a:lnTo>
                  <a:lnTo>
                    <a:pt x="643907" y="190463"/>
                  </a:lnTo>
                  <a:lnTo>
                    <a:pt x="571030" y="187859"/>
                  </a:lnTo>
                  <a:lnTo>
                    <a:pt x="501090" y="184588"/>
                  </a:lnTo>
                  <a:lnTo>
                    <a:pt x="434396" y="180683"/>
                  </a:lnTo>
                  <a:lnTo>
                    <a:pt x="371258" y="176179"/>
                  </a:lnTo>
                  <a:lnTo>
                    <a:pt x="311986" y="171111"/>
                  </a:lnTo>
                  <a:lnTo>
                    <a:pt x="256889" y="165512"/>
                  </a:lnTo>
                  <a:lnTo>
                    <a:pt x="206277" y="159417"/>
                  </a:lnTo>
                  <a:lnTo>
                    <a:pt x="160459" y="152860"/>
                  </a:lnTo>
                  <a:lnTo>
                    <a:pt x="119746" y="145875"/>
                  </a:lnTo>
                  <a:lnTo>
                    <a:pt x="54872" y="130760"/>
                  </a:lnTo>
                  <a:lnTo>
                    <a:pt x="14130" y="114343"/>
                  </a:lnTo>
                  <a:lnTo>
                    <a:pt x="0" y="96900"/>
                  </a:lnTo>
                  <a:lnTo>
                    <a:pt x="3584" y="88088"/>
                  </a:lnTo>
                  <a:lnTo>
                    <a:pt x="54872" y="63109"/>
                  </a:lnTo>
                  <a:lnTo>
                    <a:pt x="119746" y="48015"/>
                  </a:lnTo>
                  <a:lnTo>
                    <a:pt x="160459" y="41039"/>
                  </a:lnTo>
                  <a:lnTo>
                    <a:pt x="206277" y="34489"/>
                  </a:lnTo>
                  <a:lnTo>
                    <a:pt x="256889" y="28400"/>
                  </a:lnTo>
                  <a:lnTo>
                    <a:pt x="311986" y="22806"/>
                  </a:lnTo>
                  <a:lnTo>
                    <a:pt x="371258" y="17741"/>
                  </a:lnTo>
                  <a:lnTo>
                    <a:pt x="434396" y="13240"/>
                  </a:lnTo>
                  <a:lnTo>
                    <a:pt x="501090" y="9338"/>
                  </a:lnTo>
                  <a:lnTo>
                    <a:pt x="571030" y="6068"/>
                  </a:lnTo>
                  <a:lnTo>
                    <a:pt x="643907" y="3464"/>
                  </a:lnTo>
                  <a:lnTo>
                    <a:pt x="719411" y="1562"/>
                  </a:lnTo>
                  <a:lnTo>
                    <a:pt x="797232" y="396"/>
                  </a:lnTo>
                  <a:lnTo>
                    <a:pt x="877062" y="0"/>
                  </a:lnTo>
                  <a:lnTo>
                    <a:pt x="956891" y="396"/>
                  </a:lnTo>
                  <a:lnTo>
                    <a:pt x="1034712" y="1562"/>
                  </a:lnTo>
                  <a:lnTo>
                    <a:pt x="1110216" y="3464"/>
                  </a:lnTo>
                  <a:lnTo>
                    <a:pt x="1183093" y="6068"/>
                  </a:lnTo>
                  <a:lnTo>
                    <a:pt x="1253033" y="9338"/>
                  </a:lnTo>
                  <a:lnTo>
                    <a:pt x="1319727" y="13240"/>
                  </a:lnTo>
                  <a:lnTo>
                    <a:pt x="1382865" y="17741"/>
                  </a:lnTo>
                  <a:lnTo>
                    <a:pt x="1442137" y="22806"/>
                  </a:lnTo>
                  <a:lnTo>
                    <a:pt x="1497234" y="28400"/>
                  </a:lnTo>
                  <a:lnTo>
                    <a:pt x="1547846" y="34489"/>
                  </a:lnTo>
                  <a:lnTo>
                    <a:pt x="1593664" y="41039"/>
                  </a:lnTo>
                  <a:lnTo>
                    <a:pt x="1634377" y="48015"/>
                  </a:lnTo>
                  <a:lnTo>
                    <a:pt x="1699251" y="63109"/>
                  </a:lnTo>
                  <a:lnTo>
                    <a:pt x="1739993" y="79496"/>
                  </a:lnTo>
                  <a:lnTo>
                    <a:pt x="1754124" y="96900"/>
                  </a:lnTo>
                  <a:close/>
                </a:path>
                <a:path w="1754504" h="775970">
                  <a:moveTo>
                    <a:pt x="1754124" y="96900"/>
                  </a:moveTo>
                  <a:lnTo>
                    <a:pt x="1754124" y="678814"/>
                  </a:lnTo>
                  <a:lnTo>
                    <a:pt x="1750539" y="687627"/>
                  </a:lnTo>
                  <a:lnTo>
                    <a:pt x="1699251" y="712606"/>
                  </a:lnTo>
                  <a:lnTo>
                    <a:pt x="1634377" y="727700"/>
                  </a:lnTo>
                  <a:lnTo>
                    <a:pt x="1593664" y="734676"/>
                  </a:lnTo>
                  <a:lnTo>
                    <a:pt x="1547846" y="741226"/>
                  </a:lnTo>
                  <a:lnTo>
                    <a:pt x="1497234" y="747315"/>
                  </a:lnTo>
                  <a:lnTo>
                    <a:pt x="1442137" y="752909"/>
                  </a:lnTo>
                  <a:lnTo>
                    <a:pt x="1382865" y="757974"/>
                  </a:lnTo>
                  <a:lnTo>
                    <a:pt x="1319727" y="762475"/>
                  </a:lnTo>
                  <a:lnTo>
                    <a:pt x="1253033" y="766377"/>
                  </a:lnTo>
                  <a:lnTo>
                    <a:pt x="1183093" y="769647"/>
                  </a:lnTo>
                  <a:lnTo>
                    <a:pt x="1110216" y="772251"/>
                  </a:lnTo>
                  <a:lnTo>
                    <a:pt x="1034712" y="774153"/>
                  </a:lnTo>
                  <a:lnTo>
                    <a:pt x="956891" y="775319"/>
                  </a:lnTo>
                  <a:lnTo>
                    <a:pt x="877062" y="775716"/>
                  </a:lnTo>
                  <a:lnTo>
                    <a:pt x="797232" y="775319"/>
                  </a:lnTo>
                  <a:lnTo>
                    <a:pt x="719411" y="774153"/>
                  </a:lnTo>
                  <a:lnTo>
                    <a:pt x="643907" y="772251"/>
                  </a:lnTo>
                  <a:lnTo>
                    <a:pt x="571030" y="769647"/>
                  </a:lnTo>
                  <a:lnTo>
                    <a:pt x="501090" y="766377"/>
                  </a:lnTo>
                  <a:lnTo>
                    <a:pt x="434396" y="762475"/>
                  </a:lnTo>
                  <a:lnTo>
                    <a:pt x="371258" y="757974"/>
                  </a:lnTo>
                  <a:lnTo>
                    <a:pt x="311986" y="752909"/>
                  </a:lnTo>
                  <a:lnTo>
                    <a:pt x="256889" y="747315"/>
                  </a:lnTo>
                  <a:lnTo>
                    <a:pt x="206277" y="741226"/>
                  </a:lnTo>
                  <a:lnTo>
                    <a:pt x="160459" y="734676"/>
                  </a:lnTo>
                  <a:lnTo>
                    <a:pt x="119746" y="727700"/>
                  </a:lnTo>
                  <a:lnTo>
                    <a:pt x="54872" y="712606"/>
                  </a:lnTo>
                  <a:lnTo>
                    <a:pt x="14130" y="696219"/>
                  </a:lnTo>
                  <a:lnTo>
                    <a:pt x="0" y="678814"/>
                  </a:lnTo>
                  <a:lnTo>
                    <a:pt x="0" y="96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7662" y="3396234"/>
              <a:ext cx="1118870" cy="361315"/>
            </a:xfrm>
            <a:custGeom>
              <a:avLst/>
              <a:gdLst/>
              <a:ahLst/>
              <a:cxnLst/>
              <a:rect l="l" t="t" r="r" b="b"/>
              <a:pathLst>
                <a:path w="1118870" h="361314">
                  <a:moveTo>
                    <a:pt x="1058417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058417" y="361188"/>
                  </a:lnTo>
                  <a:lnTo>
                    <a:pt x="1081861" y="356461"/>
                  </a:lnTo>
                  <a:lnTo>
                    <a:pt x="1100994" y="343566"/>
                  </a:lnTo>
                  <a:lnTo>
                    <a:pt x="1113889" y="324433"/>
                  </a:lnTo>
                  <a:lnTo>
                    <a:pt x="1118615" y="300989"/>
                  </a:lnTo>
                  <a:lnTo>
                    <a:pt x="1118615" y="60198"/>
                  </a:lnTo>
                  <a:lnTo>
                    <a:pt x="1113889" y="36754"/>
                  </a:lnTo>
                  <a:lnTo>
                    <a:pt x="1100994" y="17621"/>
                  </a:lnTo>
                  <a:lnTo>
                    <a:pt x="1081861" y="4726"/>
                  </a:lnTo>
                  <a:lnTo>
                    <a:pt x="1058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77662" y="3396234"/>
              <a:ext cx="1118870" cy="361315"/>
            </a:xfrm>
            <a:custGeom>
              <a:avLst/>
              <a:gdLst/>
              <a:ahLst/>
              <a:cxnLst/>
              <a:rect l="l" t="t" r="r" b="b"/>
              <a:pathLst>
                <a:path w="1118870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058417" y="0"/>
                  </a:lnTo>
                  <a:lnTo>
                    <a:pt x="1081861" y="4726"/>
                  </a:lnTo>
                  <a:lnTo>
                    <a:pt x="1100994" y="17621"/>
                  </a:lnTo>
                  <a:lnTo>
                    <a:pt x="1113889" y="36754"/>
                  </a:lnTo>
                  <a:lnTo>
                    <a:pt x="1118615" y="60198"/>
                  </a:lnTo>
                  <a:lnTo>
                    <a:pt x="1118615" y="300989"/>
                  </a:lnTo>
                  <a:lnTo>
                    <a:pt x="1113889" y="324433"/>
                  </a:lnTo>
                  <a:lnTo>
                    <a:pt x="1100994" y="343566"/>
                  </a:lnTo>
                  <a:lnTo>
                    <a:pt x="1081861" y="356461"/>
                  </a:lnTo>
                  <a:lnTo>
                    <a:pt x="1058417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98946" y="3418077"/>
            <a:ext cx="876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b974db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32205" y="2249297"/>
            <a:ext cx="6209030" cy="1754505"/>
            <a:chOff x="1132205" y="2249297"/>
            <a:chExt cx="6209030" cy="1754505"/>
          </a:xfrm>
        </p:grpSpPr>
        <p:sp>
          <p:nvSpPr>
            <p:cNvPr id="44" name="object 44"/>
            <p:cNvSpPr/>
            <p:nvPr/>
          </p:nvSpPr>
          <p:spPr>
            <a:xfrm>
              <a:off x="3227069" y="2263902"/>
              <a:ext cx="4099560" cy="1725295"/>
            </a:xfrm>
            <a:custGeom>
              <a:avLst/>
              <a:gdLst/>
              <a:ahLst/>
              <a:cxnLst/>
              <a:rect l="l" t="t" r="r" b="b"/>
              <a:pathLst>
                <a:path w="4099559" h="1725295">
                  <a:moveTo>
                    <a:pt x="0" y="287527"/>
                  </a:moveTo>
                  <a:lnTo>
                    <a:pt x="3764" y="240900"/>
                  </a:lnTo>
                  <a:lnTo>
                    <a:pt x="14662" y="196665"/>
                  </a:lnTo>
                  <a:lnTo>
                    <a:pt x="32102" y="155413"/>
                  </a:lnTo>
                  <a:lnTo>
                    <a:pt x="55489" y="117738"/>
                  </a:lnTo>
                  <a:lnTo>
                    <a:pt x="84232" y="84232"/>
                  </a:lnTo>
                  <a:lnTo>
                    <a:pt x="117738" y="55489"/>
                  </a:lnTo>
                  <a:lnTo>
                    <a:pt x="155413" y="32102"/>
                  </a:lnTo>
                  <a:lnTo>
                    <a:pt x="196665" y="14662"/>
                  </a:lnTo>
                  <a:lnTo>
                    <a:pt x="240900" y="3764"/>
                  </a:lnTo>
                  <a:lnTo>
                    <a:pt x="287528" y="0"/>
                  </a:lnTo>
                  <a:lnTo>
                    <a:pt x="3812031" y="0"/>
                  </a:lnTo>
                  <a:lnTo>
                    <a:pt x="3858659" y="3764"/>
                  </a:lnTo>
                  <a:lnTo>
                    <a:pt x="3902894" y="14662"/>
                  </a:lnTo>
                  <a:lnTo>
                    <a:pt x="3944146" y="32102"/>
                  </a:lnTo>
                  <a:lnTo>
                    <a:pt x="3981821" y="55489"/>
                  </a:lnTo>
                  <a:lnTo>
                    <a:pt x="4015327" y="84232"/>
                  </a:lnTo>
                  <a:lnTo>
                    <a:pt x="4044070" y="117738"/>
                  </a:lnTo>
                  <a:lnTo>
                    <a:pt x="4067457" y="155413"/>
                  </a:lnTo>
                  <a:lnTo>
                    <a:pt x="4084897" y="196665"/>
                  </a:lnTo>
                  <a:lnTo>
                    <a:pt x="4095795" y="240900"/>
                  </a:lnTo>
                  <a:lnTo>
                    <a:pt x="4099559" y="287527"/>
                  </a:lnTo>
                  <a:lnTo>
                    <a:pt x="4099559" y="1437640"/>
                  </a:lnTo>
                  <a:lnTo>
                    <a:pt x="4095795" y="1484267"/>
                  </a:lnTo>
                  <a:lnTo>
                    <a:pt x="4084897" y="1528502"/>
                  </a:lnTo>
                  <a:lnTo>
                    <a:pt x="4067457" y="1569754"/>
                  </a:lnTo>
                  <a:lnTo>
                    <a:pt x="4044070" y="1607429"/>
                  </a:lnTo>
                  <a:lnTo>
                    <a:pt x="4015327" y="1640935"/>
                  </a:lnTo>
                  <a:lnTo>
                    <a:pt x="3981821" y="1669678"/>
                  </a:lnTo>
                  <a:lnTo>
                    <a:pt x="3944146" y="1693065"/>
                  </a:lnTo>
                  <a:lnTo>
                    <a:pt x="3902894" y="1710505"/>
                  </a:lnTo>
                  <a:lnTo>
                    <a:pt x="3858659" y="1721403"/>
                  </a:lnTo>
                  <a:lnTo>
                    <a:pt x="3812031" y="1725168"/>
                  </a:lnTo>
                  <a:lnTo>
                    <a:pt x="287528" y="1725168"/>
                  </a:lnTo>
                  <a:lnTo>
                    <a:pt x="240900" y="1721403"/>
                  </a:lnTo>
                  <a:lnTo>
                    <a:pt x="196665" y="1710505"/>
                  </a:lnTo>
                  <a:lnTo>
                    <a:pt x="155413" y="1693065"/>
                  </a:lnTo>
                  <a:lnTo>
                    <a:pt x="117738" y="1669678"/>
                  </a:lnTo>
                  <a:lnTo>
                    <a:pt x="84232" y="1640935"/>
                  </a:lnTo>
                  <a:lnTo>
                    <a:pt x="55489" y="1607429"/>
                  </a:lnTo>
                  <a:lnTo>
                    <a:pt x="32102" y="1569754"/>
                  </a:lnTo>
                  <a:lnTo>
                    <a:pt x="14662" y="1528502"/>
                  </a:lnTo>
                  <a:lnTo>
                    <a:pt x="3764" y="1484267"/>
                  </a:lnTo>
                  <a:lnTo>
                    <a:pt x="0" y="1437640"/>
                  </a:lnTo>
                  <a:lnTo>
                    <a:pt x="0" y="287527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4486" y="2581402"/>
              <a:ext cx="1097280" cy="127000"/>
            </a:xfrm>
            <a:custGeom>
              <a:avLst/>
              <a:gdLst/>
              <a:ahLst/>
              <a:cxnLst/>
              <a:rect l="l" t="t" r="r" b="b"/>
              <a:pathLst>
                <a:path w="1097279" h="127000">
                  <a:moveTo>
                    <a:pt x="969899" y="0"/>
                  </a:moveTo>
                  <a:lnTo>
                    <a:pt x="969899" y="127000"/>
                  </a:lnTo>
                  <a:lnTo>
                    <a:pt x="1077086" y="73406"/>
                  </a:lnTo>
                  <a:lnTo>
                    <a:pt x="982599" y="73406"/>
                  </a:lnTo>
                  <a:lnTo>
                    <a:pt x="982599" y="53594"/>
                  </a:lnTo>
                  <a:lnTo>
                    <a:pt x="1077087" y="53594"/>
                  </a:lnTo>
                  <a:lnTo>
                    <a:pt x="969899" y="0"/>
                  </a:lnTo>
                  <a:close/>
                </a:path>
                <a:path w="1097279" h="127000">
                  <a:moveTo>
                    <a:pt x="969899" y="53594"/>
                  </a:moveTo>
                  <a:lnTo>
                    <a:pt x="0" y="53594"/>
                  </a:lnTo>
                  <a:lnTo>
                    <a:pt x="0" y="73406"/>
                  </a:lnTo>
                  <a:lnTo>
                    <a:pt x="969899" y="73406"/>
                  </a:lnTo>
                  <a:lnTo>
                    <a:pt x="969899" y="53594"/>
                  </a:lnTo>
                  <a:close/>
                </a:path>
                <a:path w="1097279" h="127000">
                  <a:moveTo>
                    <a:pt x="1077087" y="53594"/>
                  </a:moveTo>
                  <a:lnTo>
                    <a:pt x="982599" y="53594"/>
                  </a:lnTo>
                  <a:lnTo>
                    <a:pt x="982599" y="73406"/>
                  </a:lnTo>
                  <a:lnTo>
                    <a:pt x="1077086" y="73406"/>
                  </a:lnTo>
                  <a:lnTo>
                    <a:pt x="1096899" y="63500"/>
                  </a:lnTo>
                  <a:lnTo>
                    <a:pt x="1077087" y="53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46810" y="2452878"/>
              <a:ext cx="1188720" cy="363220"/>
            </a:xfrm>
            <a:custGeom>
              <a:avLst/>
              <a:gdLst/>
              <a:ahLst/>
              <a:cxnLst/>
              <a:rect l="l" t="t" r="r" b="b"/>
              <a:pathLst>
                <a:path w="1188720" h="363219">
                  <a:moveTo>
                    <a:pt x="0" y="60451"/>
                  </a:moveTo>
                  <a:lnTo>
                    <a:pt x="4750" y="36915"/>
                  </a:lnTo>
                  <a:lnTo>
                    <a:pt x="17705" y="17700"/>
                  </a:lnTo>
                  <a:lnTo>
                    <a:pt x="36920" y="4748"/>
                  </a:lnTo>
                  <a:lnTo>
                    <a:pt x="60452" y="0"/>
                  </a:lnTo>
                  <a:lnTo>
                    <a:pt x="1128267" y="0"/>
                  </a:lnTo>
                  <a:lnTo>
                    <a:pt x="1151804" y="4748"/>
                  </a:lnTo>
                  <a:lnTo>
                    <a:pt x="1171019" y="17700"/>
                  </a:lnTo>
                  <a:lnTo>
                    <a:pt x="1183971" y="36915"/>
                  </a:lnTo>
                  <a:lnTo>
                    <a:pt x="1188720" y="60451"/>
                  </a:lnTo>
                  <a:lnTo>
                    <a:pt x="1188720" y="302260"/>
                  </a:lnTo>
                  <a:lnTo>
                    <a:pt x="1183971" y="325796"/>
                  </a:lnTo>
                  <a:lnTo>
                    <a:pt x="1171019" y="345011"/>
                  </a:lnTo>
                  <a:lnTo>
                    <a:pt x="1151804" y="357963"/>
                  </a:lnTo>
                  <a:lnTo>
                    <a:pt x="1128267" y="362712"/>
                  </a:lnTo>
                  <a:lnTo>
                    <a:pt x="60452" y="362712"/>
                  </a:lnTo>
                  <a:lnTo>
                    <a:pt x="36920" y="357963"/>
                  </a:lnTo>
                  <a:lnTo>
                    <a:pt x="17705" y="345011"/>
                  </a:lnTo>
                  <a:lnTo>
                    <a:pt x="4750" y="325796"/>
                  </a:lnTo>
                  <a:lnTo>
                    <a:pt x="0" y="302260"/>
                  </a:lnTo>
                  <a:lnTo>
                    <a:pt x="0" y="6045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275080" y="2475102"/>
            <a:ext cx="930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My</a:t>
            </a:r>
            <a:r>
              <a:rPr sz="2000" spc="-10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26809" y="2769870"/>
            <a:ext cx="127000" cy="640080"/>
          </a:xfrm>
          <a:custGeom>
            <a:avLst/>
            <a:gdLst/>
            <a:ahLst/>
            <a:cxnLst/>
            <a:rect l="l" t="t" r="r" b="b"/>
            <a:pathLst>
              <a:path w="127000" h="640079">
                <a:moveTo>
                  <a:pt x="73405" y="114300"/>
                </a:moveTo>
                <a:lnTo>
                  <a:pt x="53593" y="114300"/>
                </a:lnTo>
                <a:lnTo>
                  <a:pt x="53593" y="639826"/>
                </a:lnTo>
                <a:lnTo>
                  <a:pt x="73405" y="639826"/>
                </a:lnTo>
                <a:lnTo>
                  <a:pt x="73405" y="114300"/>
                </a:lnTo>
                <a:close/>
              </a:path>
              <a:path w="127000" h="640079">
                <a:moveTo>
                  <a:pt x="63500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640079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151753" y="2348229"/>
            <a:ext cx="5086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57" baseline="-7936" dirty="0">
                <a:latin typeface="Arial"/>
                <a:cs typeface="Arial"/>
              </a:rPr>
              <a:t>=</a:t>
            </a:r>
            <a:r>
              <a:rPr sz="2800" spc="10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949" y="3140455"/>
            <a:ext cx="2832735" cy="795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27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Hash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790"/>
              </a:lnSpc>
            </a:pP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Moderate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68292" y="2902077"/>
            <a:ext cx="1328420" cy="10712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indent="-635" algn="ctr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Hashed  pass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ord  database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30848" y="5528259"/>
            <a:ext cx="804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173</a:t>
            </a:r>
            <a:r>
              <a:rPr sz="2000" spc="5" dirty="0">
                <a:latin typeface="Arial"/>
                <a:cs typeface="Arial"/>
              </a:rPr>
              <a:t>6</a:t>
            </a:r>
            <a:r>
              <a:rPr sz="2000" dirty="0">
                <a:latin typeface="Arial"/>
                <a:cs typeface="Arial"/>
              </a:rPr>
              <a:t>f1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35252" y="4222877"/>
            <a:ext cx="6189345" cy="1908810"/>
            <a:chOff x="1135252" y="4222877"/>
            <a:chExt cx="6189345" cy="1908810"/>
          </a:xfrm>
        </p:grpSpPr>
        <p:sp>
          <p:nvSpPr>
            <p:cNvPr id="54" name="object 54"/>
            <p:cNvSpPr/>
            <p:nvPr/>
          </p:nvSpPr>
          <p:spPr>
            <a:xfrm>
              <a:off x="2474213" y="4237482"/>
              <a:ext cx="4836160" cy="1879600"/>
            </a:xfrm>
            <a:custGeom>
              <a:avLst/>
              <a:gdLst/>
              <a:ahLst/>
              <a:cxnLst/>
              <a:rect l="l" t="t" r="r" b="b"/>
              <a:pathLst>
                <a:path w="4836159" h="1879600">
                  <a:moveTo>
                    <a:pt x="0" y="313182"/>
                  </a:moveTo>
                  <a:lnTo>
                    <a:pt x="3395" y="266900"/>
                  </a:lnTo>
                  <a:lnTo>
                    <a:pt x="13259" y="222727"/>
                  </a:lnTo>
                  <a:lnTo>
                    <a:pt x="29106" y="181148"/>
                  </a:lnTo>
                  <a:lnTo>
                    <a:pt x="50453" y="142647"/>
                  </a:lnTo>
                  <a:lnTo>
                    <a:pt x="76815" y="107708"/>
                  </a:lnTo>
                  <a:lnTo>
                    <a:pt x="107708" y="76815"/>
                  </a:lnTo>
                  <a:lnTo>
                    <a:pt x="142647" y="50453"/>
                  </a:lnTo>
                  <a:lnTo>
                    <a:pt x="181148" y="29106"/>
                  </a:lnTo>
                  <a:lnTo>
                    <a:pt x="222727" y="13259"/>
                  </a:lnTo>
                  <a:lnTo>
                    <a:pt x="266900" y="3395"/>
                  </a:lnTo>
                  <a:lnTo>
                    <a:pt x="313181" y="0"/>
                  </a:lnTo>
                  <a:lnTo>
                    <a:pt x="4522470" y="0"/>
                  </a:lnTo>
                  <a:lnTo>
                    <a:pt x="4568751" y="3395"/>
                  </a:lnTo>
                  <a:lnTo>
                    <a:pt x="4612924" y="13259"/>
                  </a:lnTo>
                  <a:lnTo>
                    <a:pt x="4654503" y="29106"/>
                  </a:lnTo>
                  <a:lnTo>
                    <a:pt x="4693004" y="50453"/>
                  </a:lnTo>
                  <a:lnTo>
                    <a:pt x="4727943" y="76815"/>
                  </a:lnTo>
                  <a:lnTo>
                    <a:pt x="4758836" y="107708"/>
                  </a:lnTo>
                  <a:lnTo>
                    <a:pt x="4785198" y="142647"/>
                  </a:lnTo>
                  <a:lnTo>
                    <a:pt x="4806545" y="181148"/>
                  </a:lnTo>
                  <a:lnTo>
                    <a:pt x="4822392" y="222727"/>
                  </a:lnTo>
                  <a:lnTo>
                    <a:pt x="4832256" y="266900"/>
                  </a:lnTo>
                  <a:lnTo>
                    <a:pt x="4835652" y="313182"/>
                  </a:lnTo>
                  <a:lnTo>
                    <a:pt x="4835652" y="1565910"/>
                  </a:lnTo>
                  <a:lnTo>
                    <a:pt x="4832256" y="1612188"/>
                  </a:lnTo>
                  <a:lnTo>
                    <a:pt x="4822392" y="1656359"/>
                  </a:lnTo>
                  <a:lnTo>
                    <a:pt x="4806545" y="1697937"/>
                  </a:lnTo>
                  <a:lnTo>
                    <a:pt x="4785198" y="1736438"/>
                  </a:lnTo>
                  <a:lnTo>
                    <a:pt x="4758836" y="1771378"/>
                  </a:lnTo>
                  <a:lnTo>
                    <a:pt x="4727943" y="1802272"/>
                  </a:lnTo>
                  <a:lnTo>
                    <a:pt x="4693004" y="1828635"/>
                  </a:lnTo>
                  <a:lnTo>
                    <a:pt x="4654503" y="1849983"/>
                  </a:lnTo>
                  <a:lnTo>
                    <a:pt x="4612924" y="1865831"/>
                  </a:lnTo>
                  <a:lnTo>
                    <a:pt x="4568751" y="1875696"/>
                  </a:lnTo>
                  <a:lnTo>
                    <a:pt x="4522470" y="1879092"/>
                  </a:lnTo>
                  <a:lnTo>
                    <a:pt x="313181" y="1879092"/>
                  </a:lnTo>
                  <a:lnTo>
                    <a:pt x="266900" y="1875696"/>
                  </a:lnTo>
                  <a:lnTo>
                    <a:pt x="222727" y="1865831"/>
                  </a:lnTo>
                  <a:lnTo>
                    <a:pt x="181148" y="1849983"/>
                  </a:lnTo>
                  <a:lnTo>
                    <a:pt x="142647" y="1828635"/>
                  </a:lnTo>
                  <a:lnTo>
                    <a:pt x="107708" y="1802272"/>
                  </a:lnTo>
                  <a:lnTo>
                    <a:pt x="76815" y="1771378"/>
                  </a:lnTo>
                  <a:lnTo>
                    <a:pt x="50453" y="1736438"/>
                  </a:lnTo>
                  <a:lnTo>
                    <a:pt x="29106" y="1697937"/>
                  </a:lnTo>
                  <a:lnTo>
                    <a:pt x="13259" y="1656359"/>
                  </a:lnTo>
                  <a:lnTo>
                    <a:pt x="3395" y="1612188"/>
                  </a:lnTo>
                  <a:lnTo>
                    <a:pt x="0" y="1565910"/>
                  </a:lnTo>
                  <a:lnTo>
                    <a:pt x="0" y="313182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3525" y="4574794"/>
              <a:ext cx="1554480" cy="127000"/>
            </a:xfrm>
            <a:custGeom>
              <a:avLst/>
              <a:gdLst/>
              <a:ahLst/>
              <a:cxnLst/>
              <a:rect l="l" t="t" r="r" b="b"/>
              <a:pathLst>
                <a:path w="1554479" h="127000">
                  <a:moveTo>
                    <a:pt x="1427099" y="0"/>
                  </a:moveTo>
                  <a:lnTo>
                    <a:pt x="1427099" y="126999"/>
                  </a:lnTo>
                  <a:lnTo>
                    <a:pt x="1534287" y="73405"/>
                  </a:lnTo>
                  <a:lnTo>
                    <a:pt x="1439799" y="73405"/>
                  </a:lnTo>
                  <a:lnTo>
                    <a:pt x="1439799" y="53593"/>
                  </a:lnTo>
                  <a:lnTo>
                    <a:pt x="1534287" y="53593"/>
                  </a:lnTo>
                  <a:lnTo>
                    <a:pt x="1427099" y="0"/>
                  </a:lnTo>
                  <a:close/>
                </a:path>
                <a:path w="1554479" h="127000">
                  <a:moveTo>
                    <a:pt x="1427099" y="53593"/>
                  </a:moveTo>
                  <a:lnTo>
                    <a:pt x="0" y="53593"/>
                  </a:lnTo>
                  <a:lnTo>
                    <a:pt x="0" y="73405"/>
                  </a:lnTo>
                  <a:lnTo>
                    <a:pt x="1427099" y="73405"/>
                  </a:lnTo>
                  <a:lnTo>
                    <a:pt x="1427099" y="53593"/>
                  </a:lnTo>
                  <a:close/>
                </a:path>
                <a:path w="1554479" h="127000">
                  <a:moveTo>
                    <a:pt x="1534287" y="53593"/>
                  </a:moveTo>
                  <a:lnTo>
                    <a:pt x="1439799" y="53593"/>
                  </a:lnTo>
                  <a:lnTo>
                    <a:pt x="1439799" y="73405"/>
                  </a:lnTo>
                  <a:lnTo>
                    <a:pt x="1534287" y="73405"/>
                  </a:lnTo>
                  <a:lnTo>
                    <a:pt x="1554099" y="63499"/>
                  </a:lnTo>
                  <a:lnTo>
                    <a:pt x="1534287" y="53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9857" y="4446270"/>
              <a:ext cx="1188720" cy="361315"/>
            </a:xfrm>
            <a:custGeom>
              <a:avLst/>
              <a:gdLst/>
              <a:ahLst/>
              <a:cxnLst/>
              <a:rect l="l" t="t" r="r" b="b"/>
              <a:pathLst>
                <a:path w="1188720" h="361314">
                  <a:moveTo>
                    <a:pt x="1128522" y="0"/>
                  </a:moveTo>
                  <a:lnTo>
                    <a:pt x="60197" y="0"/>
                  </a:lnTo>
                  <a:lnTo>
                    <a:pt x="36765" y="4726"/>
                  </a:lnTo>
                  <a:lnTo>
                    <a:pt x="17630" y="17621"/>
                  </a:lnTo>
                  <a:lnTo>
                    <a:pt x="4730" y="36754"/>
                  </a:lnTo>
                  <a:lnTo>
                    <a:pt x="0" y="60197"/>
                  </a:lnTo>
                  <a:lnTo>
                    <a:pt x="0" y="300989"/>
                  </a:lnTo>
                  <a:lnTo>
                    <a:pt x="4730" y="324433"/>
                  </a:lnTo>
                  <a:lnTo>
                    <a:pt x="17630" y="343566"/>
                  </a:lnTo>
                  <a:lnTo>
                    <a:pt x="36765" y="356461"/>
                  </a:lnTo>
                  <a:lnTo>
                    <a:pt x="60197" y="361187"/>
                  </a:lnTo>
                  <a:lnTo>
                    <a:pt x="1128522" y="361187"/>
                  </a:lnTo>
                  <a:lnTo>
                    <a:pt x="1151965" y="356461"/>
                  </a:lnTo>
                  <a:lnTo>
                    <a:pt x="1171098" y="343566"/>
                  </a:lnTo>
                  <a:lnTo>
                    <a:pt x="1183993" y="324433"/>
                  </a:lnTo>
                  <a:lnTo>
                    <a:pt x="1188719" y="300989"/>
                  </a:lnTo>
                  <a:lnTo>
                    <a:pt x="1188719" y="60197"/>
                  </a:lnTo>
                  <a:lnTo>
                    <a:pt x="1183993" y="36754"/>
                  </a:lnTo>
                  <a:lnTo>
                    <a:pt x="1171098" y="17621"/>
                  </a:lnTo>
                  <a:lnTo>
                    <a:pt x="1151965" y="4726"/>
                  </a:lnTo>
                  <a:lnTo>
                    <a:pt x="11285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9857" y="4446270"/>
              <a:ext cx="1188720" cy="361315"/>
            </a:xfrm>
            <a:custGeom>
              <a:avLst/>
              <a:gdLst/>
              <a:ahLst/>
              <a:cxnLst/>
              <a:rect l="l" t="t" r="r" b="b"/>
              <a:pathLst>
                <a:path w="1188720" h="361314">
                  <a:moveTo>
                    <a:pt x="0" y="60197"/>
                  </a:moveTo>
                  <a:lnTo>
                    <a:pt x="4730" y="36754"/>
                  </a:lnTo>
                  <a:lnTo>
                    <a:pt x="17630" y="17621"/>
                  </a:lnTo>
                  <a:lnTo>
                    <a:pt x="36765" y="4726"/>
                  </a:lnTo>
                  <a:lnTo>
                    <a:pt x="60197" y="0"/>
                  </a:lnTo>
                  <a:lnTo>
                    <a:pt x="1128522" y="0"/>
                  </a:lnTo>
                  <a:lnTo>
                    <a:pt x="1151965" y="4726"/>
                  </a:lnTo>
                  <a:lnTo>
                    <a:pt x="1171098" y="17621"/>
                  </a:lnTo>
                  <a:lnTo>
                    <a:pt x="1183993" y="36754"/>
                  </a:lnTo>
                  <a:lnTo>
                    <a:pt x="1188719" y="60197"/>
                  </a:lnTo>
                  <a:lnTo>
                    <a:pt x="1188719" y="300989"/>
                  </a:lnTo>
                  <a:lnTo>
                    <a:pt x="1183993" y="324433"/>
                  </a:lnTo>
                  <a:lnTo>
                    <a:pt x="1171098" y="343566"/>
                  </a:lnTo>
                  <a:lnTo>
                    <a:pt x="1151965" y="356461"/>
                  </a:lnTo>
                  <a:lnTo>
                    <a:pt x="1128522" y="361187"/>
                  </a:lnTo>
                  <a:lnTo>
                    <a:pt x="60197" y="361187"/>
                  </a:lnTo>
                  <a:lnTo>
                    <a:pt x="36765" y="356461"/>
                  </a:lnTo>
                  <a:lnTo>
                    <a:pt x="17630" y="343566"/>
                  </a:lnTo>
                  <a:lnTo>
                    <a:pt x="4730" y="324433"/>
                  </a:lnTo>
                  <a:lnTo>
                    <a:pt x="0" y="300989"/>
                  </a:lnTo>
                  <a:lnTo>
                    <a:pt x="0" y="60197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278382" y="4467301"/>
            <a:ext cx="929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Arial"/>
                <a:cs typeface="Arial"/>
              </a:rPr>
              <a:t>M</a:t>
            </a:r>
            <a:r>
              <a:rPr sz="2000" spc="-10" dirty="0">
                <a:latin typeface="Arial"/>
                <a:cs typeface="Arial"/>
              </a:rPr>
              <a:t>yP</a:t>
            </a:r>
            <a:r>
              <a:rPr sz="2000" dirty="0">
                <a:latin typeface="Arial"/>
                <a:cs typeface="Arial"/>
              </a:rPr>
              <a:t>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29730" y="4772405"/>
            <a:ext cx="127000" cy="732155"/>
          </a:xfrm>
          <a:custGeom>
            <a:avLst/>
            <a:gdLst/>
            <a:ahLst/>
            <a:cxnLst/>
            <a:rect l="l" t="t" r="r" b="b"/>
            <a:pathLst>
              <a:path w="127000" h="732154">
                <a:moveTo>
                  <a:pt x="73405" y="114300"/>
                </a:moveTo>
                <a:lnTo>
                  <a:pt x="53594" y="114300"/>
                </a:lnTo>
                <a:lnTo>
                  <a:pt x="53594" y="731901"/>
                </a:lnTo>
                <a:lnTo>
                  <a:pt x="73405" y="731901"/>
                </a:lnTo>
                <a:lnTo>
                  <a:pt x="73405" y="114300"/>
                </a:lnTo>
                <a:close/>
              </a:path>
              <a:path w="127000" h="732154">
                <a:moveTo>
                  <a:pt x="63500" y="0"/>
                </a:moveTo>
                <a:lnTo>
                  <a:pt x="0" y="127000"/>
                </a:lnTo>
                <a:lnTo>
                  <a:pt x="53594" y="127000"/>
                </a:lnTo>
                <a:lnTo>
                  <a:pt x="53594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732154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644005" y="4340428"/>
            <a:ext cx="5086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50" baseline="-7936" dirty="0">
                <a:latin typeface="Arial"/>
                <a:cs typeface="Arial"/>
              </a:rPr>
              <a:t>=</a:t>
            </a:r>
            <a:r>
              <a:rPr sz="2800" spc="1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5620" y="5345988"/>
            <a:ext cx="224980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3265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Salted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hash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785"/>
              </a:lnSpc>
            </a:pP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27122" y="4649800"/>
            <a:ext cx="1178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Salted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&amp;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27122" y="4990338"/>
            <a:ext cx="1328420" cy="10712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hashed  pass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ord  database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5415" y="684476"/>
            <a:ext cx="1493555" cy="1345716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4363084" y="4230966"/>
            <a:ext cx="4684395" cy="1851660"/>
            <a:chOff x="4363084" y="4230966"/>
            <a:chExt cx="4684395" cy="1851660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039" y="4230966"/>
              <a:ext cx="1487917" cy="185111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8321" y="4860797"/>
              <a:ext cx="127000" cy="732155"/>
            </a:xfrm>
            <a:custGeom>
              <a:avLst/>
              <a:gdLst/>
              <a:ahLst/>
              <a:cxnLst/>
              <a:rect l="l" t="t" r="r" b="b"/>
              <a:pathLst>
                <a:path w="127000" h="732154">
                  <a:moveTo>
                    <a:pt x="73405" y="114300"/>
                  </a:moveTo>
                  <a:lnTo>
                    <a:pt x="53593" y="114300"/>
                  </a:lnTo>
                  <a:lnTo>
                    <a:pt x="53593" y="731837"/>
                  </a:lnTo>
                  <a:lnTo>
                    <a:pt x="73405" y="731837"/>
                  </a:lnTo>
                  <a:lnTo>
                    <a:pt x="73405" y="114300"/>
                  </a:lnTo>
                  <a:close/>
                </a:path>
                <a:path w="127000" h="732154">
                  <a:moveTo>
                    <a:pt x="63500" y="0"/>
                  </a:moveTo>
                  <a:lnTo>
                    <a:pt x="0" y="127000"/>
                  </a:lnTo>
                  <a:lnTo>
                    <a:pt x="53593" y="127000"/>
                  </a:lnTo>
                  <a:lnTo>
                    <a:pt x="53593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732154">
                  <a:moveTo>
                    <a:pt x="120650" y="114300"/>
                  </a:moveTo>
                  <a:lnTo>
                    <a:pt x="73405" y="114300"/>
                  </a:lnTo>
                  <a:lnTo>
                    <a:pt x="7340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77689" y="5497830"/>
              <a:ext cx="1118870" cy="361315"/>
            </a:xfrm>
            <a:custGeom>
              <a:avLst/>
              <a:gdLst/>
              <a:ahLst/>
              <a:cxnLst/>
              <a:rect l="l" t="t" r="r" b="b"/>
              <a:pathLst>
                <a:path w="1118870" h="361314">
                  <a:moveTo>
                    <a:pt x="1058418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22"/>
                  </a:lnTo>
                  <a:lnTo>
                    <a:pt x="17621" y="343557"/>
                  </a:lnTo>
                  <a:lnTo>
                    <a:pt x="36754" y="356457"/>
                  </a:lnTo>
                  <a:lnTo>
                    <a:pt x="60198" y="361188"/>
                  </a:lnTo>
                  <a:lnTo>
                    <a:pt x="1058418" y="361188"/>
                  </a:lnTo>
                  <a:lnTo>
                    <a:pt x="1081861" y="356457"/>
                  </a:lnTo>
                  <a:lnTo>
                    <a:pt x="1100994" y="343557"/>
                  </a:lnTo>
                  <a:lnTo>
                    <a:pt x="1113889" y="324422"/>
                  </a:lnTo>
                  <a:lnTo>
                    <a:pt x="1118615" y="300990"/>
                  </a:lnTo>
                  <a:lnTo>
                    <a:pt x="1118615" y="60198"/>
                  </a:lnTo>
                  <a:lnTo>
                    <a:pt x="1113889" y="36754"/>
                  </a:lnTo>
                  <a:lnTo>
                    <a:pt x="1100994" y="17621"/>
                  </a:lnTo>
                  <a:lnTo>
                    <a:pt x="1081861" y="4726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377689" y="5497830"/>
              <a:ext cx="1118870" cy="361315"/>
            </a:xfrm>
            <a:custGeom>
              <a:avLst/>
              <a:gdLst/>
              <a:ahLst/>
              <a:cxnLst/>
              <a:rect l="l" t="t" r="r" b="b"/>
              <a:pathLst>
                <a:path w="1118870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058418" y="0"/>
                  </a:lnTo>
                  <a:lnTo>
                    <a:pt x="1081861" y="4726"/>
                  </a:lnTo>
                  <a:lnTo>
                    <a:pt x="1100994" y="17621"/>
                  </a:lnTo>
                  <a:lnTo>
                    <a:pt x="1113889" y="36754"/>
                  </a:lnTo>
                  <a:lnTo>
                    <a:pt x="1118615" y="60198"/>
                  </a:lnTo>
                  <a:lnTo>
                    <a:pt x="1118615" y="300990"/>
                  </a:lnTo>
                  <a:lnTo>
                    <a:pt x="1113889" y="324422"/>
                  </a:lnTo>
                  <a:lnTo>
                    <a:pt x="1100994" y="343557"/>
                  </a:lnTo>
                  <a:lnTo>
                    <a:pt x="1081861" y="356457"/>
                  </a:lnTo>
                  <a:lnTo>
                    <a:pt x="1058418" y="361188"/>
                  </a:lnTo>
                  <a:lnTo>
                    <a:pt x="60198" y="361188"/>
                  </a:lnTo>
                  <a:lnTo>
                    <a:pt x="36754" y="356457"/>
                  </a:lnTo>
                  <a:lnTo>
                    <a:pt x="17621" y="343557"/>
                  </a:lnTo>
                  <a:lnTo>
                    <a:pt x="4726" y="324422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84006" y="834390"/>
            <a:ext cx="533400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01600">
              <a:lnSpc>
                <a:spcPts val="2020"/>
              </a:lnSpc>
              <a:spcBef>
                <a:spcPts val="280"/>
              </a:spcBef>
            </a:pPr>
            <a:r>
              <a:rPr sz="1800" dirty="0">
                <a:latin typeface="Arial"/>
                <a:cs typeface="Arial"/>
              </a:rPr>
              <a:t>My  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71231" y="2403060"/>
            <a:ext cx="1486473" cy="1303106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705858" y="5520334"/>
            <a:ext cx="4641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Salt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504182" y="2395727"/>
            <a:ext cx="1646555" cy="391795"/>
            <a:chOff x="4504182" y="2395727"/>
            <a:chExt cx="1646555" cy="391795"/>
          </a:xfrm>
        </p:grpSpPr>
        <p:sp>
          <p:nvSpPr>
            <p:cNvPr id="74" name="object 74"/>
            <p:cNvSpPr/>
            <p:nvPr/>
          </p:nvSpPr>
          <p:spPr>
            <a:xfrm>
              <a:off x="4504182" y="2585973"/>
              <a:ext cx="1646555" cy="127000"/>
            </a:xfrm>
            <a:custGeom>
              <a:avLst/>
              <a:gdLst/>
              <a:ahLst/>
              <a:cxnLst/>
              <a:rect l="l" t="t" r="r" b="b"/>
              <a:pathLst>
                <a:path w="1646554" h="127000">
                  <a:moveTo>
                    <a:pt x="1519173" y="0"/>
                  </a:moveTo>
                  <a:lnTo>
                    <a:pt x="1519173" y="127000"/>
                  </a:lnTo>
                  <a:lnTo>
                    <a:pt x="1626362" y="73405"/>
                  </a:lnTo>
                  <a:lnTo>
                    <a:pt x="1531873" y="73405"/>
                  </a:lnTo>
                  <a:lnTo>
                    <a:pt x="1531873" y="53593"/>
                  </a:lnTo>
                  <a:lnTo>
                    <a:pt x="1626361" y="53593"/>
                  </a:lnTo>
                  <a:lnTo>
                    <a:pt x="1519173" y="0"/>
                  </a:lnTo>
                  <a:close/>
                </a:path>
                <a:path w="1646554" h="127000">
                  <a:moveTo>
                    <a:pt x="1519173" y="53593"/>
                  </a:moveTo>
                  <a:lnTo>
                    <a:pt x="0" y="53593"/>
                  </a:lnTo>
                  <a:lnTo>
                    <a:pt x="0" y="73405"/>
                  </a:lnTo>
                  <a:lnTo>
                    <a:pt x="1519173" y="73405"/>
                  </a:lnTo>
                  <a:lnTo>
                    <a:pt x="1519173" y="53593"/>
                  </a:lnTo>
                  <a:close/>
                </a:path>
                <a:path w="1646554" h="127000">
                  <a:moveTo>
                    <a:pt x="1626361" y="53593"/>
                  </a:moveTo>
                  <a:lnTo>
                    <a:pt x="1531873" y="53593"/>
                  </a:lnTo>
                  <a:lnTo>
                    <a:pt x="1531873" y="73405"/>
                  </a:lnTo>
                  <a:lnTo>
                    <a:pt x="1626362" y="73405"/>
                  </a:lnTo>
                  <a:lnTo>
                    <a:pt x="1646173" y="63500"/>
                  </a:lnTo>
                  <a:lnTo>
                    <a:pt x="1626361" y="53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82490" y="2410205"/>
              <a:ext cx="1118870" cy="363220"/>
            </a:xfrm>
            <a:custGeom>
              <a:avLst/>
              <a:gdLst/>
              <a:ahLst/>
              <a:cxnLst/>
              <a:rect l="l" t="t" r="r" b="b"/>
              <a:pathLst>
                <a:path w="1118870" h="363219">
                  <a:moveTo>
                    <a:pt x="1058164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058164" y="362712"/>
                  </a:lnTo>
                  <a:lnTo>
                    <a:pt x="1081700" y="357963"/>
                  </a:lnTo>
                  <a:lnTo>
                    <a:pt x="1100915" y="345011"/>
                  </a:lnTo>
                  <a:lnTo>
                    <a:pt x="1113867" y="325796"/>
                  </a:lnTo>
                  <a:lnTo>
                    <a:pt x="1118615" y="302260"/>
                  </a:lnTo>
                  <a:lnTo>
                    <a:pt x="1118615" y="60452"/>
                  </a:lnTo>
                  <a:lnTo>
                    <a:pt x="1113867" y="36915"/>
                  </a:lnTo>
                  <a:lnTo>
                    <a:pt x="1100915" y="17700"/>
                  </a:lnTo>
                  <a:lnTo>
                    <a:pt x="1081700" y="4748"/>
                  </a:lnTo>
                  <a:lnTo>
                    <a:pt x="1058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82490" y="2410205"/>
              <a:ext cx="1118870" cy="363220"/>
            </a:xfrm>
            <a:custGeom>
              <a:avLst/>
              <a:gdLst/>
              <a:ahLst/>
              <a:cxnLst/>
              <a:rect l="l" t="t" r="r" b="b"/>
              <a:pathLst>
                <a:path w="1118870" h="363219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058164" y="0"/>
                  </a:lnTo>
                  <a:lnTo>
                    <a:pt x="1081700" y="4748"/>
                  </a:lnTo>
                  <a:lnTo>
                    <a:pt x="1100915" y="17700"/>
                  </a:lnTo>
                  <a:lnTo>
                    <a:pt x="1113867" y="36915"/>
                  </a:lnTo>
                  <a:lnTo>
                    <a:pt x="1118615" y="60452"/>
                  </a:lnTo>
                  <a:lnTo>
                    <a:pt x="1118615" y="302260"/>
                  </a:lnTo>
                  <a:lnTo>
                    <a:pt x="1113867" y="325796"/>
                  </a:lnTo>
                  <a:lnTo>
                    <a:pt x="1100915" y="345011"/>
                  </a:lnTo>
                  <a:lnTo>
                    <a:pt x="1081700" y="357963"/>
                  </a:lnTo>
                  <a:lnTo>
                    <a:pt x="1058164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803394" y="2432050"/>
            <a:ext cx="876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b974db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21379" y="2386583"/>
            <a:ext cx="1082040" cy="50165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Arial"/>
                <a:cs typeface="Arial"/>
              </a:rPr>
              <a:t>Hashing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44617" y="4567173"/>
            <a:ext cx="1646555" cy="127000"/>
          </a:xfrm>
          <a:custGeom>
            <a:avLst/>
            <a:gdLst/>
            <a:ahLst/>
            <a:cxnLst/>
            <a:rect l="l" t="t" r="r" b="b"/>
            <a:pathLst>
              <a:path w="1646554" h="127000">
                <a:moveTo>
                  <a:pt x="1519174" y="0"/>
                </a:moveTo>
                <a:lnTo>
                  <a:pt x="1519174" y="127000"/>
                </a:lnTo>
                <a:lnTo>
                  <a:pt x="1626362" y="73406"/>
                </a:lnTo>
                <a:lnTo>
                  <a:pt x="1531874" y="73406"/>
                </a:lnTo>
                <a:lnTo>
                  <a:pt x="1531874" y="53593"/>
                </a:lnTo>
                <a:lnTo>
                  <a:pt x="1626362" y="53593"/>
                </a:lnTo>
                <a:lnTo>
                  <a:pt x="1519174" y="0"/>
                </a:lnTo>
                <a:close/>
              </a:path>
              <a:path w="1646554" h="127000">
                <a:moveTo>
                  <a:pt x="1519174" y="53593"/>
                </a:moveTo>
                <a:lnTo>
                  <a:pt x="0" y="53593"/>
                </a:lnTo>
                <a:lnTo>
                  <a:pt x="0" y="73406"/>
                </a:lnTo>
                <a:lnTo>
                  <a:pt x="1519174" y="73406"/>
                </a:lnTo>
                <a:lnTo>
                  <a:pt x="1519174" y="53593"/>
                </a:lnTo>
                <a:close/>
              </a:path>
              <a:path w="1646554" h="127000">
                <a:moveTo>
                  <a:pt x="1626362" y="53593"/>
                </a:moveTo>
                <a:lnTo>
                  <a:pt x="1531874" y="53593"/>
                </a:lnTo>
                <a:lnTo>
                  <a:pt x="1531874" y="73406"/>
                </a:lnTo>
                <a:lnTo>
                  <a:pt x="1626362" y="73406"/>
                </a:lnTo>
                <a:lnTo>
                  <a:pt x="1646174" y="63500"/>
                </a:lnTo>
                <a:lnTo>
                  <a:pt x="1626362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3895344" y="4349496"/>
            <a:ext cx="1083945" cy="50165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latin typeface="Arial"/>
                <a:cs typeface="Arial"/>
              </a:rPr>
              <a:t>Hashing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138801" y="4388992"/>
            <a:ext cx="1149350" cy="390525"/>
            <a:chOff x="5138801" y="4388992"/>
            <a:chExt cx="1149350" cy="390525"/>
          </a:xfrm>
        </p:grpSpPr>
        <p:sp>
          <p:nvSpPr>
            <p:cNvPr id="82" name="object 82"/>
            <p:cNvSpPr/>
            <p:nvPr/>
          </p:nvSpPr>
          <p:spPr>
            <a:xfrm>
              <a:off x="5153406" y="4403597"/>
              <a:ext cx="1120140" cy="361315"/>
            </a:xfrm>
            <a:custGeom>
              <a:avLst/>
              <a:gdLst/>
              <a:ahLst/>
              <a:cxnLst/>
              <a:rect l="l" t="t" r="r" b="b"/>
              <a:pathLst>
                <a:path w="1120139" h="361314">
                  <a:moveTo>
                    <a:pt x="1059942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7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059942" y="361188"/>
                  </a:lnTo>
                  <a:lnTo>
                    <a:pt x="1083385" y="356461"/>
                  </a:lnTo>
                  <a:lnTo>
                    <a:pt x="1102518" y="343566"/>
                  </a:lnTo>
                  <a:lnTo>
                    <a:pt x="1115413" y="324433"/>
                  </a:lnTo>
                  <a:lnTo>
                    <a:pt x="1120140" y="300989"/>
                  </a:lnTo>
                  <a:lnTo>
                    <a:pt x="1120140" y="60197"/>
                  </a:lnTo>
                  <a:lnTo>
                    <a:pt x="1115413" y="36754"/>
                  </a:lnTo>
                  <a:lnTo>
                    <a:pt x="1102518" y="17621"/>
                  </a:lnTo>
                  <a:lnTo>
                    <a:pt x="1083385" y="4726"/>
                  </a:lnTo>
                  <a:lnTo>
                    <a:pt x="1059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153406" y="4403597"/>
              <a:ext cx="1120140" cy="361315"/>
            </a:xfrm>
            <a:custGeom>
              <a:avLst/>
              <a:gdLst/>
              <a:ahLst/>
              <a:cxnLst/>
              <a:rect l="l" t="t" r="r" b="b"/>
              <a:pathLst>
                <a:path w="1120139" h="361314">
                  <a:moveTo>
                    <a:pt x="0" y="60197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059942" y="0"/>
                  </a:lnTo>
                  <a:lnTo>
                    <a:pt x="1083385" y="4726"/>
                  </a:lnTo>
                  <a:lnTo>
                    <a:pt x="1102518" y="17621"/>
                  </a:lnTo>
                  <a:lnTo>
                    <a:pt x="1115413" y="36754"/>
                  </a:lnTo>
                  <a:lnTo>
                    <a:pt x="1120140" y="60197"/>
                  </a:lnTo>
                  <a:lnTo>
                    <a:pt x="1120140" y="300989"/>
                  </a:lnTo>
                  <a:lnTo>
                    <a:pt x="1115413" y="324433"/>
                  </a:lnTo>
                  <a:lnTo>
                    <a:pt x="1102518" y="343566"/>
                  </a:lnTo>
                  <a:lnTo>
                    <a:pt x="1083385" y="356461"/>
                  </a:lnTo>
                  <a:lnTo>
                    <a:pt x="1059942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7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311521" y="4424934"/>
            <a:ext cx="804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173</a:t>
            </a:r>
            <a:r>
              <a:rPr sz="2000" spc="5" dirty="0">
                <a:latin typeface="Arial"/>
                <a:cs typeface="Arial"/>
              </a:rPr>
              <a:t>6</a:t>
            </a:r>
            <a:r>
              <a:rPr sz="2000" dirty="0">
                <a:latin typeface="Arial"/>
                <a:cs typeface="Arial"/>
              </a:rPr>
              <a:t>f1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42421" y="2410391"/>
            <a:ext cx="925194" cy="972185"/>
            <a:chOff x="142421" y="2410391"/>
            <a:chExt cx="925194" cy="972185"/>
          </a:xfrm>
        </p:grpSpPr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21" y="2410391"/>
              <a:ext cx="924587" cy="97165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604" y="2546629"/>
              <a:ext cx="249173" cy="15008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55447" y="2561589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39">
                  <a:moveTo>
                    <a:pt x="106870" y="22733"/>
                  </a:moveTo>
                  <a:lnTo>
                    <a:pt x="100457" y="22733"/>
                  </a:lnTo>
                  <a:lnTo>
                    <a:pt x="94640" y="24130"/>
                  </a:lnTo>
                  <a:lnTo>
                    <a:pt x="89433" y="27050"/>
                  </a:lnTo>
                  <a:lnTo>
                    <a:pt x="84213" y="29845"/>
                  </a:lnTo>
                  <a:lnTo>
                    <a:pt x="80200" y="33909"/>
                  </a:lnTo>
                  <a:lnTo>
                    <a:pt x="77355" y="39370"/>
                  </a:lnTo>
                  <a:lnTo>
                    <a:pt x="74510" y="44704"/>
                  </a:lnTo>
                  <a:lnTo>
                    <a:pt x="73227" y="49744"/>
                  </a:lnTo>
                  <a:lnTo>
                    <a:pt x="73159" y="63942"/>
                  </a:lnTo>
                  <a:lnTo>
                    <a:pt x="74510" y="69976"/>
                  </a:lnTo>
                  <a:lnTo>
                    <a:pt x="100990" y="91312"/>
                  </a:lnTo>
                  <a:lnTo>
                    <a:pt x="106997" y="91312"/>
                  </a:lnTo>
                  <a:lnTo>
                    <a:pt x="134738" y="77088"/>
                  </a:lnTo>
                  <a:lnTo>
                    <a:pt x="102412" y="77088"/>
                  </a:lnTo>
                  <a:lnTo>
                    <a:pt x="98602" y="75437"/>
                  </a:lnTo>
                  <a:lnTo>
                    <a:pt x="95516" y="72009"/>
                  </a:lnTo>
                  <a:lnTo>
                    <a:pt x="92417" y="68452"/>
                  </a:lnTo>
                  <a:lnTo>
                    <a:pt x="90920" y="63626"/>
                  </a:lnTo>
                  <a:lnTo>
                    <a:pt x="90958" y="50292"/>
                  </a:lnTo>
                  <a:lnTo>
                    <a:pt x="92417" y="45465"/>
                  </a:lnTo>
                  <a:lnTo>
                    <a:pt x="98602" y="38608"/>
                  </a:lnTo>
                  <a:lnTo>
                    <a:pt x="102412" y="36830"/>
                  </a:lnTo>
                  <a:lnTo>
                    <a:pt x="134850" y="36830"/>
                  </a:lnTo>
                  <a:lnTo>
                    <a:pt x="131267" y="32385"/>
                  </a:lnTo>
                  <a:lnTo>
                    <a:pt x="126178" y="28144"/>
                  </a:lnTo>
                  <a:lnTo>
                    <a:pt x="120416" y="25130"/>
                  </a:lnTo>
                  <a:lnTo>
                    <a:pt x="113981" y="23330"/>
                  </a:lnTo>
                  <a:lnTo>
                    <a:pt x="106870" y="22733"/>
                  </a:lnTo>
                  <a:close/>
                </a:path>
                <a:path w="215265" h="116839">
                  <a:moveTo>
                    <a:pt x="134850" y="36830"/>
                  </a:moveTo>
                  <a:lnTo>
                    <a:pt x="111467" y="36830"/>
                  </a:lnTo>
                  <a:lnTo>
                    <a:pt x="115265" y="38608"/>
                  </a:lnTo>
                  <a:lnTo>
                    <a:pt x="121399" y="45465"/>
                  </a:lnTo>
                  <a:lnTo>
                    <a:pt x="122896" y="50292"/>
                  </a:lnTo>
                  <a:lnTo>
                    <a:pt x="122896" y="63626"/>
                  </a:lnTo>
                  <a:lnTo>
                    <a:pt x="121399" y="68452"/>
                  </a:lnTo>
                  <a:lnTo>
                    <a:pt x="118338" y="72009"/>
                  </a:lnTo>
                  <a:lnTo>
                    <a:pt x="115265" y="75437"/>
                  </a:lnTo>
                  <a:lnTo>
                    <a:pt x="111467" y="77088"/>
                  </a:lnTo>
                  <a:lnTo>
                    <a:pt x="134738" y="77088"/>
                  </a:lnTo>
                  <a:lnTo>
                    <a:pt x="135378" y="76289"/>
                  </a:lnTo>
                  <a:lnTo>
                    <a:pt x="138379" y="70437"/>
                  </a:lnTo>
                  <a:lnTo>
                    <a:pt x="140179" y="63942"/>
                  </a:lnTo>
                  <a:lnTo>
                    <a:pt x="140779" y="56769"/>
                  </a:lnTo>
                  <a:lnTo>
                    <a:pt x="140186" y="49744"/>
                  </a:lnTo>
                  <a:lnTo>
                    <a:pt x="138404" y="43338"/>
                  </a:lnTo>
                  <a:lnTo>
                    <a:pt x="135432" y="37552"/>
                  </a:lnTo>
                  <a:lnTo>
                    <a:pt x="134850" y="36830"/>
                  </a:lnTo>
                  <a:close/>
                </a:path>
                <a:path w="215265" h="116839">
                  <a:moveTo>
                    <a:pt x="153225" y="94107"/>
                  </a:moveTo>
                  <a:lnTo>
                    <a:pt x="153162" y="102108"/>
                  </a:lnTo>
                  <a:lnTo>
                    <a:pt x="155486" y="106934"/>
                  </a:lnTo>
                  <a:lnTo>
                    <a:pt x="164795" y="114554"/>
                  </a:lnTo>
                  <a:lnTo>
                    <a:pt x="172681" y="116459"/>
                  </a:lnTo>
                  <a:lnTo>
                    <a:pt x="189687" y="116459"/>
                  </a:lnTo>
                  <a:lnTo>
                    <a:pt x="212117" y="103124"/>
                  </a:lnTo>
                  <a:lnTo>
                    <a:pt x="179578" y="103124"/>
                  </a:lnTo>
                  <a:lnTo>
                    <a:pt x="176987" y="102488"/>
                  </a:lnTo>
                  <a:lnTo>
                    <a:pt x="175336" y="101346"/>
                  </a:lnTo>
                  <a:lnTo>
                    <a:pt x="174142" y="100457"/>
                  </a:lnTo>
                  <a:lnTo>
                    <a:pt x="173380" y="98806"/>
                  </a:lnTo>
                  <a:lnTo>
                    <a:pt x="173050" y="96520"/>
                  </a:lnTo>
                  <a:lnTo>
                    <a:pt x="153225" y="94107"/>
                  </a:lnTo>
                  <a:close/>
                </a:path>
                <a:path w="215265" h="116839">
                  <a:moveTo>
                    <a:pt x="214922" y="79121"/>
                  </a:moveTo>
                  <a:lnTo>
                    <a:pt x="197573" y="79121"/>
                  </a:lnTo>
                  <a:lnTo>
                    <a:pt x="197573" y="92583"/>
                  </a:lnTo>
                  <a:lnTo>
                    <a:pt x="197307" y="95250"/>
                  </a:lnTo>
                  <a:lnTo>
                    <a:pt x="196773" y="96774"/>
                  </a:lnTo>
                  <a:lnTo>
                    <a:pt x="195986" y="98679"/>
                  </a:lnTo>
                  <a:lnTo>
                    <a:pt x="194830" y="100202"/>
                  </a:lnTo>
                  <a:lnTo>
                    <a:pt x="193306" y="101092"/>
                  </a:lnTo>
                  <a:lnTo>
                    <a:pt x="191046" y="102488"/>
                  </a:lnTo>
                  <a:lnTo>
                    <a:pt x="187642" y="103124"/>
                  </a:lnTo>
                  <a:lnTo>
                    <a:pt x="212117" y="103124"/>
                  </a:lnTo>
                  <a:lnTo>
                    <a:pt x="214244" y="96774"/>
                  </a:lnTo>
                  <a:lnTo>
                    <a:pt x="214300" y="96520"/>
                  </a:lnTo>
                  <a:lnTo>
                    <a:pt x="214922" y="90805"/>
                  </a:lnTo>
                  <a:lnTo>
                    <a:pt x="214922" y="79121"/>
                  </a:lnTo>
                  <a:close/>
                </a:path>
                <a:path w="215265" h="116839">
                  <a:moveTo>
                    <a:pt x="186715" y="22733"/>
                  </a:moveTo>
                  <a:lnTo>
                    <a:pt x="170751" y="22733"/>
                  </a:lnTo>
                  <a:lnTo>
                    <a:pt x="164172" y="25654"/>
                  </a:lnTo>
                  <a:lnTo>
                    <a:pt x="150939" y="56642"/>
                  </a:lnTo>
                  <a:lnTo>
                    <a:pt x="150939" y="65405"/>
                  </a:lnTo>
                  <a:lnTo>
                    <a:pt x="152958" y="72771"/>
                  </a:lnTo>
                  <a:lnTo>
                    <a:pt x="156997" y="78612"/>
                  </a:lnTo>
                  <a:lnTo>
                    <a:pt x="162140" y="86106"/>
                  </a:lnTo>
                  <a:lnTo>
                    <a:pt x="169113" y="89788"/>
                  </a:lnTo>
                  <a:lnTo>
                    <a:pt x="185839" y="89788"/>
                  </a:lnTo>
                  <a:lnTo>
                    <a:pt x="192379" y="86233"/>
                  </a:lnTo>
                  <a:lnTo>
                    <a:pt x="197573" y="79121"/>
                  </a:lnTo>
                  <a:lnTo>
                    <a:pt x="214922" y="79121"/>
                  </a:lnTo>
                  <a:lnTo>
                    <a:pt x="214922" y="75819"/>
                  </a:lnTo>
                  <a:lnTo>
                    <a:pt x="178790" y="75819"/>
                  </a:lnTo>
                  <a:lnTo>
                    <a:pt x="175475" y="74168"/>
                  </a:lnTo>
                  <a:lnTo>
                    <a:pt x="172667" y="70865"/>
                  </a:lnTo>
                  <a:lnTo>
                    <a:pt x="170078" y="67690"/>
                  </a:lnTo>
                  <a:lnTo>
                    <a:pt x="168732" y="62611"/>
                  </a:lnTo>
                  <a:lnTo>
                    <a:pt x="168777" y="48855"/>
                  </a:lnTo>
                  <a:lnTo>
                    <a:pt x="170078" y="44069"/>
                  </a:lnTo>
                  <a:lnTo>
                    <a:pt x="172770" y="40894"/>
                  </a:lnTo>
                  <a:lnTo>
                    <a:pt x="175475" y="37592"/>
                  </a:lnTo>
                  <a:lnTo>
                    <a:pt x="178892" y="36068"/>
                  </a:lnTo>
                  <a:lnTo>
                    <a:pt x="214922" y="36068"/>
                  </a:lnTo>
                  <a:lnTo>
                    <a:pt x="214922" y="33400"/>
                  </a:lnTo>
                  <a:lnTo>
                    <a:pt x="198678" y="33400"/>
                  </a:lnTo>
                  <a:lnTo>
                    <a:pt x="193408" y="26288"/>
                  </a:lnTo>
                  <a:lnTo>
                    <a:pt x="186715" y="22733"/>
                  </a:lnTo>
                  <a:close/>
                </a:path>
                <a:path w="215265" h="116839">
                  <a:moveTo>
                    <a:pt x="214922" y="36068"/>
                  </a:moveTo>
                  <a:lnTo>
                    <a:pt x="187337" y="36068"/>
                  </a:lnTo>
                  <a:lnTo>
                    <a:pt x="190881" y="37592"/>
                  </a:lnTo>
                  <a:lnTo>
                    <a:pt x="196481" y="44196"/>
                  </a:lnTo>
                  <a:lnTo>
                    <a:pt x="197763" y="48855"/>
                  </a:lnTo>
                  <a:lnTo>
                    <a:pt x="197878" y="62611"/>
                  </a:lnTo>
                  <a:lnTo>
                    <a:pt x="196418" y="67437"/>
                  </a:lnTo>
                  <a:lnTo>
                    <a:pt x="193384" y="70993"/>
                  </a:lnTo>
                  <a:lnTo>
                    <a:pt x="190576" y="74168"/>
                  </a:lnTo>
                  <a:lnTo>
                    <a:pt x="186994" y="75819"/>
                  </a:lnTo>
                  <a:lnTo>
                    <a:pt x="214922" y="75819"/>
                  </a:lnTo>
                  <a:lnTo>
                    <a:pt x="214922" y="36068"/>
                  </a:lnTo>
                  <a:close/>
                </a:path>
                <a:path w="215265" h="116839">
                  <a:moveTo>
                    <a:pt x="214922" y="24257"/>
                  </a:moveTo>
                  <a:lnTo>
                    <a:pt x="198678" y="24257"/>
                  </a:lnTo>
                  <a:lnTo>
                    <a:pt x="198678" y="33400"/>
                  </a:lnTo>
                  <a:lnTo>
                    <a:pt x="214922" y="33400"/>
                  </a:lnTo>
                  <a:lnTo>
                    <a:pt x="214922" y="24257"/>
                  </a:lnTo>
                  <a:close/>
                </a:path>
                <a:path w="215265" h="116839">
                  <a:moveTo>
                    <a:pt x="18287" y="0"/>
                  </a:moveTo>
                  <a:lnTo>
                    <a:pt x="0" y="0"/>
                  </a:lnTo>
                  <a:lnTo>
                    <a:pt x="0" y="89788"/>
                  </a:lnTo>
                  <a:lnTo>
                    <a:pt x="63741" y="89788"/>
                  </a:lnTo>
                  <a:lnTo>
                    <a:pt x="63741" y="74549"/>
                  </a:lnTo>
                  <a:lnTo>
                    <a:pt x="18287" y="7454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55447" y="2561589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39">
                  <a:moveTo>
                    <a:pt x="106934" y="36830"/>
                  </a:moveTo>
                  <a:lnTo>
                    <a:pt x="102412" y="36830"/>
                  </a:lnTo>
                  <a:lnTo>
                    <a:pt x="98602" y="38608"/>
                  </a:lnTo>
                  <a:lnTo>
                    <a:pt x="95516" y="42037"/>
                  </a:lnTo>
                  <a:lnTo>
                    <a:pt x="92417" y="45465"/>
                  </a:lnTo>
                  <a:lnTo>
                    <a:pt x="90881" y="50546"/>
                  </a:lnTo>
                  <a:lnTo>
                    <a:pt x="90881" y="57023"/>
                  </a:lnTo>
                  <a:lnTo>
                    <a:pt x="90881" y="63500"/>
                  </a:lnTo>
                  <a:lnTo>
                    <a:pt x="92417" y="68452"/>
                  </a:lnTo>
                  <a:lnTo>
                    <a:pt x="95516" y="72009"/>
                  </a:lnTo>
                  <a:lnTo>
                    <a:pt x="98602" y="75437"/>
                  </a:lnTo>
                  <a:lnTo>
                    <a:pt x="102412" y="77088"/>
                  </a:lnTo>
                  <a:lnTo>
                    <a:pt x="106934" y="77088"/>
                  </a:lnTo>
                  <a:lnTo>
                    <a:pt x="111467" y="77088"/>
                  </a:lnTo>
                  <a:lnTo>
                    <a:pt x="115265" y="75437"/>
                  </a:lnTo>
                  <a:lnTo>
                    <a:pt x="118338" y="72009"/>
                  </a:lnTo>
                  <a:lnTo>
                    <a:pt x="121399" y="68452"/>
                  </a:lnTo>
                  <a:lnTo>
                    <a:pt x="122936" y="63500"/>
                  </a:lnTo>
                  <a:lnTo>
                    <a:pt x="122936" y="56896"/>
                  </a:lnTo>
                  <a:lnTo>
                    <a:pt x="122936" y="50419"/>
                  </a:lnTo>
                  <a:lnTo>
                    <a:pt x="121399" y="45465"/>
                  </a:lnTo>
                  <a:lnTo>
                    <a:pt x="118338" y="42037"/>
                  </a:lnTo>
                  <a:lnTo>
                    <a:pt x="115265" y="38608"/>
                  </a:lnTo>
                  <a:lnTo>
                    <a:pt x="111467" y="36830"/>
                  </a:lnTo>
                  <a:lnTo>
                    <a:pt x="106934" y="36830"/>
                  </a:lnTo>
                  <a:close/>
                </a:path>
                <a:path w="215265" h="116839">
                  <a:moveTo>
                    <a:pt x="183057" y="36068"/>
                  </a:moveTo>
                  <a:lnTo>
                    <a:pt x="178892" y="36068"/>
                  </a:lnTo>
                  <a:lnTo>
                    <a:pt x="175475" y="37592"/>
                  </a:lnTo>
                  <a:lnTo>
                    <a:pt x="172770" y="40894"/>
                  </a:lnTo>
                  <a:lnTo>
                    <a:pt x="170078" y="44069"/>
                  </a:lnTo>
                  <a:lnTo>
                    <a:pt x="168732" y="49022"/>
                  </a:lnTo>
                  <a:lnTo>
                    <a:pt x="168732" y="55625"/>
                  </a:lnTo>
                  <a:lnTo>
                    <a:pt x="168732" y="62611"/>
                  </a:lnTo>
                  <a:lnTo>
                    <a:pt x="170078" y="67690"/>
                  </a:lnTo>
                  <a:lnTo>
                    <a:pt x="172770" y="70993"/>
                  </a:lnTo>
                  <a:lnTo>
                    <a:pt x="175475" y="74168"/>
                  </a:lnTo>
                  <a:lnTo>
                    <a:pt x="178790" y="75819"/>
                  </a:lnTo>
                  <a:lnTo>
                    <a:pt x="182753" y="75819"/>
                  </a:lnTo>
                  <a:lnTo>
                    <a:pt x="186994" y="75819"/>
                  </a:lnTo>
                  <a:lnTo>
                    <a:pt x="190576" y="74168"/>
                  </a:lnTo>
                  <a:lnTo>
                    <a:pt x="193497" y="70865"/>
                  </a:lnTo>
                  <a:lnTo>
                    <a:pt x="196418" y="67437"/>
                  </a:lnTo>
                  <a:lnTo>
                    <a:pt x="197878" y="62611"/>
                  </a:lnTo>
                  <a:lnTo>
                    <a:pt x="197878" y="56134"/>
                  </a:lnTo>
                  <a:lnTo>
                    <a:pt x="197878" y="49275"/>
                  </a:lnTo>
                  <a:lnTo>
                    <a:pt x="196481" y="44196"/>
                  </a:lnTo>
                  <a:lnTo>
                    <a:pt x="193675" y="40894"/>
                  </a:lnTo>
                  <a:lnTo>
                    <a:pt x="190881" y="37592"/>
                  </a:lnTo>
                  <a:lnTo>
                    <a:pt x="187337" y="36068"/>
                  </a:lnTo>
                  <a:lnTo>
                    <a:pt x="183057" y="36068"/>
                  </a:lnTo>
                  <a:close/>
                </a:path>
                <a:path w="215265" h="116839">
                  <a:moveTo>
                    <a:pt x="178612" y="22733"/>
                  </a:moveTo>
                  <a:lnTo>
                    <a:pt x="186715" y="22733"/>
                  </a:lnTo>
                  <a:lnTo>
                    <a:pt x="193408" y="26288"/>
                  </a:lnTo>
                  <a:lnTo>
                    <a:pt x="198678" y="33400"/>
                  </a:lnTo>
                  <a:lnTo>
                    <a:pt x="198678" y="24257"/>
                  </a:lnTo>
                  <a:lnTo>
                    <a:pt x="214922" y="24257"/>
                  </a:lnTo>
                  <a:lnTo>
                    <a:pt x="214922" y="83058"/>
                  </a:lnTo>
                  <a:lnTo>
                    <a:pt x="214922" y="90805"/>
                  </a:lnTo>
                  <a:lnTo>
                    <a:pt x="198399" y="114554"/>
                  </a:lnTo>
                  <a:lnTo>
                    <a:pt x="194551" y="115824"/>
                  </a:lnTo>
                  <a:lnTo>
                    <a:pt x="189687" y="116459"/>
                  </a:lnTo>
                  <a:lnTo>
                    <a:pt x="183794" y="116459"/>
                  </a:lnTo>
                  <a:lnTo>
                    <a:pt x="172681" y="116459"/>
                  </a:lnTo>
                  <a:lnTo>
                    <a:pt x="164795" y="114554"/>
                  </a:lnTo>
                  <a:lnTo>
                    <a:pt x="160147" y="110744"/>
                  </a:lnTo>
                  <a:lnTo>
                    <a:pt x="155486" y="106934"/>
                  </a:lnTo>
                  <a:lnTo>
                    <a:pt x="153162" y="102108"/>
                  </a:lnTo>
                  <a:lnTo>
                    <a:pt x="153162" y="96265"/>
                  </a:lnTo>
                  <a:lnTo>
                    <a:pt x="153162" y="95631"/>
                  </a:lnTo>
                  <a:lnTo>
                    <a:pt x="153187" y="94996"/>
                  </a:lnTo>
                  <a:lnTo>
                    <a:pt x="153225" y="94107"/>
                  </a:lnTo>
                  <a:lnTo>
                    <a:pt x="173050" y="96520"/>
                  </a:lnTo>
                  <a:lnTo>
                    <a:pt x="173380" y="98806"/>
                  </a:lnTo>
                  <a:lnTo>
                    <a:pt x="174142" y="100457"/>
                  </a:lnTo>
                  <a:lnTo>
                    <a:pt x="175336" y="101346"/>
                  </a:lnTo>
                  <a:lnTo>
                    <a:pt x="176987" y="102488"/>
                  </a:lnTo>
                  <a:lnTo>
                    <a:pt x="179578" y="103124"/>
                  </a:lnTo>
                  <a:lnTo>
                    <a:pt x="183121" y="103124"/>
                  </a:lnTo>
                  <a:lnTo>
                    <a:pt x="187642" y="103124"/>
                  </a:lnTo>
                  <a:lnTo>
                    <a:pt x="191046" y="102488"/>
                  </a:lnTo>
                  <a:lnTo>
                    <a:pt x="193306" y="101092"/>
                  </a:lnTo>
                  <a:lnTo>
                    <a:pt x="194830" y="100202"/>
                  </a:lnTo>
                  <a:lnTo>
                    <a:pt x="195986" y="98679"/>
                  </a:lnTo>
                  <a:lnTo>
                    <a:pt x="196773" y="96774"/>
                  </a:lnTo>
                  <a:lnTo>
                    <a:pt x="197307" y="95250"/>
                  </a:lnTo>
                  <a:lnTo>
                    <a:pt x="197573" y="92583"/>
                  </a:lnTo>
                  <a:lnTo>
                    <a:pt x="197573" y="88773"/>
                  </a:lnTo>
                  <a:lnTo>
                    <a:pt x="197573" y="79121"/>
                  </a:lnTo>
                  <a:lnTo>
                    <a:pt x="192379" y="86233"/>
                  </a:lnTo>
                  <a:lnTo>
                    <a:pt x="185839" y="89788"/>
                  </a:lnTo>
                  <a:lnTo>
                    <a:pt x="177927" y="89788"/>
                  </a:lnTo>
                  <a:lnTo>
                    <a:pt x="169113" y="89788"/>
                  </a:lnTo>
                  <a:lnTo>
                    <a:pt x="162140" y="86106"/>
                  </a:lnTo>
                  <a:lnTo>
                    <a:pt x="156997" y="78612"/>
                  </a:lnTo>
                  <a:lnTo>
                    <a:pt x="152958" y="72771"/>
                  </a:lnTo>
                  <a:lnTo>
                    <a:pt x="150939" y="65405"/>
                  </a:lnTo>
                  <a:lnTo>
                    <a:pt x="150939" y="56642"/>
                  </a:lnTo>
                  <a:lnTo>
                    <a:pt x="170751" y="22733"/>
                  </a:lnTo>
                  <a:lnTo>
                    <a:pt x="178612" y="22733"/>
                  </a:lnTo>
                  <a:close/>
                </a:path>
                <a:path w="215265" h="116839">
                  <a:moveTo>
                    <a:pt x="106870" y="22733"/>
                  </a:moveTo>
                  <a:lnTo>
                    <a:pt x="140186" y="49744"/>
                  </a:lnTo>
                  <a:lnTo>
                    <a:pt x="140779" y="56769"/>
                  </a:lnTo>
                  <a:lnTo>
                    <a:pt x="140179" y="63942"/>
                  </a:lnTo>
                  <a:lnTo>
                    <a:pt x="106997" y="91312"/>
                  </a:lnTo>
                  <a:lnTo>
                    <a:pt x="100990" y="91312"/>
                  </a:lnTo>
                  <a:lnTo>
                    <a:pt x="73088" y="63626"/>
                  </a:lnTo>
                  <a:lnTo>
                    <a:pt x="73088" y="56134"/>
                  </a:lnTo>
                  <a:lnTo>
                    <a:pt x="73088" y="50292"/>
                  </a:lnTo>
                  <a:lnTo>
                    <a:pt x="74510" y="44704"/>
                  </a:lnTo>
                  <a:lnTo>
                    <a:pt x="77355" y="39370"/>
                  </a:lnTo>
                  <a:lnTo>
                    <a:pt x="80200" y="33909"/>
                  </a:lnTo>
                  <a:lnTo>
                    <a:pt x="84213" y="29845"/>
                  </a:lnTo>
                  <a:lnTo>
                    <a:pt x="89433" y="27050"/>
                  </a:lnTo>
                  <a:lnTo>
                    <a:pt x="94640" y="24130"/>
                  </a:lnTo>
                  <a:lnTo>
                    <a:pt x="100457" y="22733"/>
                  </a:lnTo>
                  <a:lnTo>
                    <a:pt x="106870" y="22733"/>
                  </a:lnTo>
                  <a:close/>
                </a:path>
                <a:path w="215265" h="116839">
                  <a:moveTo>
                    <a:pt x="0" y="0"/>
                  </a:moveTo>
                  <a:lnTo>
                    <a:pt x="18287" y="0"/>
                  </a:lnTo>
                  <a:lnTo>
                    <a:pt x="18287" y="74549"/>
                  </a:lnTo>
                  <a:lnTo>
                    <a:pt x="63741" y="74549"/>
                  </a:lnTo>
                  <a:lnTo>
                    <a:pt x="63741" y="89788"/>
                  </a:lnTo>
                  <a:lnTo>
                    <a:pt x="0" y="8978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40" y="2686811"/>
              <a:ext cx="128803" cy="12572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14260" y="2702559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5">
                  <a:moveTo>
                    <a:pt x="17360" y="25018"/>
                  </a:moveTo>
                  <a:lnTo>
                    <a:pt x="0" y="25018"/>
                  </a:lnTo>
                  <a:lnTo>
                    <a:pt x="0" y="90550"/>
                  </a:lnTo>
                  <a:lnTo>
                    <a:pt x="17360" y="90550"/>
                  </a:lnTo>
                  <a:lnTo>
                    <a:pt x="17360" y="25018"/>
                  </a:lnTo>
                  <a:close/>
                </a:path>
                <a:path w="95250" h="90805">
                  <a:moveTo>
                    <a:pt x="51054" y="25018"/>
                  </a:moveTo>
                  <a:lnTo>
                    <a:pt x="34937" y="25018"/>
                  </a:lnTo>
                  <a:lnTo>
                    <a:pt x="34937" y="90550"/>
                  </a:lnTo>
                  <a:lnTo>
                    <a:pt x="52285" y="90550"/>
                  </a:lnTo>
                  <a:lnTo>
                    <a:pt x="52285" y="53466"/>
                  </a:lnTo>
                  <a:lnTo>
                    <a:pt x="52730" y="48513"/>
                  </a:lnTo>
                  <a:lnTo>
                    <a:pt x="53740" y="45465"/>
                  </a:lnTo>
                  <a:lnTo>
                    <a:pt x="54508" y="43052"/>
                  </a:lnTo>
                  <a:lnTo>
                    <a:pt x="56134" y="40893"/>
                  </a:lnTo>
                  <a:lnTo>
                    <a:pt x="60909" y="37591"/>
                  </a:lnTo>
                  <a:lnTo>
                    <a:pt x="63614" y="36829"/>
                  </a:lnTo>
                  <a:lnTo>
                    <a:pt x="93461" y="36829"/>
                  </a:lnTo>
                  <a:lnTo>
                    <a:pt x="93129" y="35432"/>
                  </a:lnTo>
                  <a:lnTo>
                    <a:pt x="92712" y="34543"/>
                  </a:lnTo>
                  <a:lnTo>
                    <a:pt x="51054" y="34543"/>
                  </a:lnTo>
                  <a:lnTo>
                    <a:pt x="51054" y="25018"/>
                  </a:lnTo>
                  <a:close/>
                </a:path>
                <a:path w="95250" h="90805">
                  <a:moveTo>
                    <a:pt x="93461" y="36829"/>
                  </a:moveTo>
                  <a:lnTo>
                    <a:pt x="68961" y="36829"/>
                  </a:lnTo>
                  <a:lnTo>
                    <a:pt x="70967" y="37337"/>
                  </a:lnTo>
                  <a:lnTo>
                    <a:pt x="74307" y="39624"/>
                  </a:lnTo>
                  <a:lnTo>
                    <a:pt x="77368" y="90550"/>
                  </a:lnTo>
                  <a:lnTo>
                    <a:pt x="94716" y="90550"/>
                  </a:lnTo>
                  <a:lnTo>
                    <a:pt x="94600" y="43306"/>
                  </a:lnTo>
                  <a:lnTo>
                    <a:pt x="94399" y="40893"/>
                  </a:lnTo>
                  <a:lnTo>
                    <a:pt x="93461" y="36829"/>
                  </a:lnTo>
                  <a:close/>
                </a:path>
                <a:path w="95250" h="90805">
                  <a:moveTo>
                    <a:pt x="76504" y="23494"/>
                  </a:moveTo>
                  <a:lnTo>
                    <a:pt x="63982" y="23494"/>
                  </a:lnTo>
                  <a:lnTo>
                    <a:pt x="56781" y="27177"/>
                  </a:lnTo>
                  <a:lnTo>
                    <a:pt x="51054" y="34543"/>
                  </a:lnTo>
                  <a:lnTo>
                    <a:pt x="92712" y="34543"/>
                  </a:lnTo>
                  <a:lnTo>
                    <a:pt x="76504" y="23494"/>
                  </a:lnTo>
                  <a:close/>
                </a:path>
                <a:path w="95250" h="90805">
                  <a:moveTo>
                    <a:pt x="17360" y="0"/>
                  </a:moveTo>
                  <a:lnTo>
                    <a:pt x="0" y="0"/>
                  </a:lnTo>
                  <a:lnTo>
                    <a:pt x="0" y="16128"/>
                  </a:lnTo>
                  <a:lnTo>
                    <a:pt x="17360" y="16128"/>
                  </a:lnTo>
                  <a:lnTo>
                    <a:pt x="17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4260" y="2702559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5">
                  <a:moveTo>
                    <a:pt x="0" y="25018"/>
                  </a:moveTo>
                  <a:lnTo>
                    <a:pt x="17360" y="25018"/>
                  </a:lnTo>
                  <a:lnTo>
                    <a:pt x="17360" y="90550"/>
                  </a:lnTo>
                  <a:lnTo>
                    <a:pt x="0" y="90550"/>
                  </a:lnTo>
                  <a:lnTo>
                    <a:pt x="0" y="25018"/>
                  </a:lnTo>
                  <a:close/>
                </a:path>
                <a:path w="95250" h="90805">
                  <a:moveTo>
                    <a:pt x="72669" y="23494"/>
                  </a:moveTo>
                  <a:lnTo>
                    <a:pt x="76504" y="23494"/>
                  </a:lnTo>
                  <a:lnTo>
                    <a:pt x="79997" y="24129"/>
                  </a:lnTo>
                  <a:lnTo>
                    <a:pt x="83172" y="25526"/>
                  </a:lnTo>
                  <a:lnTo>
                    <a:pt x="86347" y="26924"/>
                  </a:lnTo>
                  <a:lnTo>
                    <a:pt x="88734" y="28701"/>
                  </a:lnTo>
                  <a:lnTo>
                    <a:pt x="90360" y="30861"/>
                  </a:lnTo>
                  <a:lnTo>
                    <a:pt x="91998" y="33019"/>
                  </a:lnTo>
                  <a:lnTo>
                    <a:pt x="93129" y="35432"/>
                  </a:lnTo>
                  <a:lnTo>
                    <a:pt x="93764" y="38100"/>
                  </a:lnTo>
                  <a:lnTo>
                    <a:pt x="94399" y="40893"/>
                  </a:lnTo>
                  <a:lnTo>
                    <a:pt x="94716" y="44703"/>
                  </a:lnTo>
                  <a:lnTo>
                    <a:pt x="94716" y="49784"/>
                  </a:lnTo>
                  <a:lnTo>
                    <a:pt x="94716" y="90550"/>
                  </a:lnTo>
                  <a:lnTo>
                    <a:pt x="77368" y="90550"/>
                  </a:lnTo>
                  <a:lnTo>
                    <a:pt x="77368" y="57150"/>
                  </a:lnTo>
                  <a:lnTo>
                    <a:pt x="77368" y="50037"/>
                  </a:lnTo>
                  <a:lnTo>
                    <a:pt x="68961" y="36829"/>
                  </a:lnTo>
                  <a:lnTo>
                    <a:pt x="66624" y="36829"/>
                  </a:lnTo>
                  <a:lnTo>
                    <a:pt x="63614" y="36829"/>
                  </a:lnTo>
                  <a:lnTo>
                    <a:pt x="53619" y="45847"/>
                  </a:lnTo>
                  <a:lnTo>
                    <a:pt x="52730" y="48513"/>
                  </a:lnTo>
                  <a:lnTo>
                    <a:pt x="52285" y="53466"/>
                  </a:lnTo>
                  <a:lnTo>
                    <a:pt x="52285" y="60832"/>
                  </a:lnTo>
                  <a:lnTo>
                    <a:pt x="52285" y="90550"/>
                  </a:lnTo>
                  <a:lnTo>
                    <a:pt x="34937" y="90550"/>
                  </a:lnTo>
                  <a:lnTo>
                    <a:pt x="34937" y="25018"/>
                  </a:lnTo>
                  <a:lnTo>
                    <a:pt x="51054" y="25018"/>
                  </a:lnTo>
                  <a:lnTo>
                    <a:pt x="51054" y="34543"/>
                  </a:lnTo>
                  <a:lnTo>
                    <a:pt x="56781" y="27177"/>
                  </a:lnTo>
                  <a:lnTo>
                    <a:pt x="63982" y="23494"/>
                  </a:lnTo>
                  <a:lnTo>
                    <a:pt x="72669" y="23494"/>
                  </a:lnTo>
                  <a:close/>
                </a:path>
                <a:path w="95250" h="90805">
                  <a:moveTo>
                    <a:pt x="0" y="0"/>
                  </a:moveTo>
                  <a:lnTo>
                    <a:pt x="17360" y="0"/>
                  </a:lnTo>
                  <a:lnTo>
                    <a:pt x="17360" y="16128"/>
                  </a:lnTo>
                  <a:lnTo>
                    <a:pt x="0" y="161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0667" y="4382447"/>
            <a:ext cx="926465" cy="972185"/>
            <a:chOff x="90667" y="4382447"/>
            <a:chExt cx="926465" cy="972185"/>
          </a:xfrm>
        </p:grpSpPr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67" y="4382447"/>
              <a:ext cx="926049" cy="97165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976" y="4524730"/>
              <a:ext cx="249173" cy="15166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3437" y="4540885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39">
                  <a:moveTo>
                    <a:pt x="106883" y="22732"/>
                  </a:moveTo>
                  <a:lnTo>
                    <a:pt x="100457" y="22732"/>
                  </a:lnTo>
                  <a:lnTo>
                    <a:pt x="94640" y="24129"/>
                  </a:lnTo>
                  <a:lnTo>
                    <a:pt x="89433" y="27050"/>
                  </a:lnTo>
                  <a:lnTo>
                    <a:pt x="84226" y="29844"/>
                  </a:lnTo>
                  <a:lnTo>
                    <a:pt x="80200" y="34035"/>
                  </a:lnTo>
                  <a:lnTo>
                    <a:pt x="74510" y="44703"/>
                  </a:lnTo>
                  <a:lnTo>
                    <a:pt x="73214" y="49797"/>
                  </a:lnTo>
                  <a:lnTo>
                    <a:pt x="73175" y="64013"/>
                  </a:lnTo>
                  <a:lnTo>
                    <a:pt x="74510" y="69976"/>
                  </a:lnTo>
                  <a:lnTo>
                    <a:pt x="100990" y="91312"/>
                  </a:lnTo>
                  <a:lnTo>
                    <a:pt x="106997" y="91312"/>
                  </a:lnTo>
                  <a:lnTo>
                    <a:pt x="134675" y="77215"/>
                  </a:lnTo>
                  <a:lnTo>
                    <a:pt x="102412" y="77215"/>
                  </a:lnTo>
                  <a:lnTo>
                    <a:pt x="98602" y="75437"/>
                  </a:lnTo>
                  <a:lnTo>
                    <a:pt x="92430" y="68579"/>
                  </a:lnTo>
                  <a:lnTo>
                    <a:pt x="90919" y="63626"/>
                  </a:lnTo>
                  <a:lnTo>
                    <a:pt x="90960" y="50291"/>
                  </a:lnTo>
                  <a:lnTo>
                    <a:pt x="92430" y="45592"/>
                  </a:lnTo>
                  <a:lnTo>
                    <a:pt x="95516" y="42037"/>
                  </a:lnTo>
                  <a:lnTo>
                    <a:pt x="98602" y="38607"/>
                  </a:lnTo>
                  <a:lnTo>
                    <a:pt x="102412" y="36956"/>
                  </a:lnTo>
                  <a:lnTo>
                    <a:pt x="134959" y="36956"/>
                  </a:lnTo>
                  <a:lnTo>
                    <a:pt x="131279" y="32384"/>
                  </a:lnTo>
                  <a:lnTo>
                    <a:pt x="126183" y="28197"/>
                  </a:lnTo>
                  <a:lnTo>
                    <a:pt x="120419" y="25177"/>
                  </a:lnTo>
                  <a:lnTo>
                    <a:pt x="113986" y="23348"/>
                  </a:lnTo>
                  <a:lnTo>
                    <a:pt x="106883" y="22732"/>
                  </a:lnTo>
                  <a:close/>
                </a:path>
                <a:path w="215265" h="116839">
                  <a:moveTo>
                    <a:pt x="134959" y="36956"/>
                  </a:moveTo>
                  <a:lnTo>
                    <a:pt x="111467" y="36956"/>
                  </a:lnTo>
                  <a:lnTo>
                    <a:pt x="115265" y="38607"/>
                  </a:lnTo>
                  <a:lnTo>
                    <a:pt x="118338" y="42037"/>
                  </a:lnTo>
                  <a:lnTo>
                    <a:pt x="121399" y="45592"/>
                  </a:lnTo>
                  <a:lnTo>
                    <a:pt x="122857" y="50291"/>
                  </a:lnTo>
                  <a:lnTo>
                    <a:pt x="122897" y="63626"/>
                  </a:lnTo>
                  <a:lnTo>
                    <a:pt x="121399" y="68579"/>
                  </a:lnTo>
                  <a:lnTo>
                    <a:pt x="115265" y="75437"/>
                  </a:lnTo>
                  <a:lnTo>
                    <a:pt x="111467" y="77215"/>
                  </a:lnTo>
                  <a:lnTo>
                    <a:pt x="134675" y="77215"/>
                  </a:lnTo>
                  <a:lnTo>
                    <a:pt x="135380" y="76344"/>
                  </a:lnTo>
                  <a:lnTo>
                    <a:pt x="138385" y="70500"/>
                  </a:lnTo>
                  <a:lnTo>
                    <a:pt x="140190" y="64013"/>
                  </a:lnTo>
                  <a:lnTo>
                    <a:pt x="140792" y="56895"/>
                  </a:lnTo>
                  <a:lnTo>
                    <a:pt x="140197" y="49797"/>
                  </a:lnTo>
                  <a:lnTo>
                    <a:pt x="138412" y="43354"/>
                  </a:lnTo>
                  <a:lnTo>
                    <a:pt x="135439" y="37554"/>
                  </a:lnTo>
                  <a:lnTo>
                    <a:pt x="134959" y="36956"/>
                  </a:lnTo>
                  <a:close/>
                </a:path>
                <a:path w="215265" h="116839">
                  <a:moveTo>
                    <a:pt x="153225" y="94106"/>
                  </a:moveTo>
                  <a:lnTo>
                    <a:pt x="153162" y="102107"/>
                  </a:lnTo>
                  <a:lnTo>
                    <a:pt x="155486" y="106933"/>
                  </a:lnTo>
                  <a:lnTo>
                    <a:pt x="164795" y="114553"/>
                  </a:lnTo>
                  <a:lnTo>
                    <a:pt x="172681" y="116458"/>
                  </a:lnTo>
                  <a:lnTo>
                    <a:pt x="189687" y="116458"/>
                  </a:lnTo>
                  <a:lnTo>
                    <a:pt x="194551" y="115823"/>
                  </a:lnTo>
                  <a:lnTo>
                    <a:pt x="198412" y="114553"/>
                  </a:lnTo>
                  <a:lnTo>
                    <a:pt x="202260" y="113410"/>
                  </a:lnTo>
                  <a:lnTo>
                    <a:pt x="205333" y="111632"/>
                  </a:lnTo>
                  <a:lnTo>
                    <a:pt x="209943" y="107314"/>
                  </a:lnTo>
                  <a:lnTo>
                    <a:pt x="211734" y="104266"/>
                  </a:lnTo>
                  <a:lnTo>
                    <a:pt x="212117" y="103123"/>
                  </a:lnTo>
                  <a:lnTo>
                    <a:pt x="179578" y="103123"/>
                  </a:lnTo>
                  <a:lnTo>
                    <a:pt x="176987" y="102615"/>
                  </a:lnTo>
                  <a:lnTo>
                    <a:pt x="175336" y="101345"/>
                  </a:lnTo>
                  <a:lnTo>
                    <a:pt x="174142" y="100456"/>
                  </a:lnTo>
                  <a:lnTo>
                    <a:pt x="173380" y="98806"/>
                  </a:lnTo>
                  <a:lnTo>
                    <a:pt x="173050" y="96519"/>
                  </a:lnTo>
                  <a:lnTo>
                    <a:pt x="153225" y="94106"/>
                  </a:lnTo>
                  <a:close/>
                </a:path>
                <a:path w="215265" h="116839">
                  <a:moveTo>
                    <a:pt x="214922" y="79247"/>
                  </a:moveTo>
                  <a:lnTo>
                    <a:pt x="197573" y="79247"/>
                  </a:lnTo>
                  <a:lnTo>
                    <a:pt x="197573" y="92709"/>
                  </a:lnTo>
                  <a:lnTo>
                    <a:pt x="197307" y="95250"/>
                  </a:lnTo>
                  <a:lnTo>
                    <a:pt x="196773" y="96773"/>
                  </a:lnTo>
                  <a:lnTo>
                    <a:pt x="195986" y="98806"/>
                  </a:lnTo>
                  <a:lnTo>
                    <a:pt x="194830" y="100202"/>
                  </a:lnTo>
                  <a:lnTo>
                    <a:pt x="193306" y="101091"/>
                  </a:lnTo>
                  <a:lnTo>
                    <a:pt x="191046" y="102488"/>
                  </a:lnTo>
                  <a:lnTo>
                    <a:pt x="187642" y="103123"/>
                  </a:lnTo>
                  <a:lnTo>
                    <a:pt x="212117" y="103123"/>
                  </a:lnTo>
                  <a:lnTo>
                    <a:pt x="214244" y="96773"/>
                  </a:lnTo>
                  <a:lnTo>
                    <a:pt x="214300" y="96519"/>
                  </a:lnTo>
                  <a:lnTo>
                    <a:pt x="214922" y="90804"/>
                  </a:lnTo>
                  <a:lnTo>
                    <a:pt x="214922" y="79247"/>
                  </a:lnTo>
                  <a:close/>
                </a:path>
                <a:path w="215265" h="116839">
                  <a:moveTo>
                    <a:pt x="186728" y="22732"/>
                  </a:moveTo>
                  <a:lnTo>
                    <a:pt x="170751" y="22732"/>
                  </a:lnTo>
                  <a:lnTo>
                    <a:pt x="164172" y="25653"/>
                  </a:lnTo>
                  <a:lnTo>
                    <a:pt x="150939" y="56641"/>
                  </a:lnTo>
                  <a:lnTo>
                    <a:pt x="150939" y="65404"/>
                  </a:lnTo>
                  <a:lnTo>
                    <a:pt x="152958" y="72770"/>
                  </a:lnTo>
                  <a:lnTo>
                    <a:pt x="156997" y="78612"/>
                  </a:lnTo>
                  <a:lnTo>
                    <a:pt x="162140" y="86106"/>
                  </a:lnTo>
                  <a:lnTo>
                    <a:pt x="169125" y="89788"/>
                  </a:lnTo>
                  <a:lnTo>
                    <a:pt x="185839" y="89788"/>
                  </a:lnTo>
                  <a:lnTo>
                    <a:pt x="192379" y="86232"/>
                  </a:lnTo>
                  <a:lnTo>
                    <a:pt x="197573" y="79247"/>
                  </a:lnTo>
                  <a:lnTo>
                    <a:pt x="214922" y="79247"/>
                  </a:lnTo>
                  <a:lnTo>
                    <a:pt x="214922" y="75818"/>
                  </a:lnTo>
                  <a:lnTo>
                    <a:pt x="178790" y="75818"/>
                  </a:lnTo>
                  <a:lnTo>
                    <a:pt x="175475" y="74167"/>
                  </a:lnTo>
                  <a:lnTo>
                    <a:pt x="172770" y="70992"/>
                  </a:lnTo>
                  <a:lnTo>
                    <a:pt x="170078" y="67690"/>
                  </a:lnTo>
                  <a:lnTo>
                    <a:pt x="168732" y="62610"/>
                  </a:lnTo>
                  <a:lnTo>
                    <a:pt x="168762" y="48908"/>
                  </a:lnTo>
                  <a:lnTo>
                    <a:pt x="170078" y="44068"/>
                  </a:lnTo>
                  <a:lnTo>
                    <a:pt x="172770" y="40893"/>
                  </a:lnTo>
                  <a:lnTo>
                    <a:pt x="175475" y="37591"/>
                  </a:lnTo>
                  <a:lnTo>
                    <a:pt x="178904" y="36067"/>
                  </a:lnTo>
                  <a:lnTo>
                    <a:pt x="214922" y="36067"/>
                  </a:lnTo>
                  <a:lnTo>
                    <a:pt x="214922" y="33400"/>
                  </a:lnTo>
                  <a:lnTo>
                    <a:pt x="198678" y="33400"/>
                  </a:lnTo>
                  <a:lnTo>
                    <a:pt x="193408" y="26288"/>
                  </a:lnTo>
                  <a:lnTo>
                    <a:pt x="186728" y="22732"/>
                  </a:lnTo>
                  <a:close/>
                </a:path>
                <a:path w="215265" h="116839">
                  <a:moveTo>
                    <a:pt x="214922" y="36067"/>
                  </a:moveTo>
                  <a:lnTo>
                    <a:pt x="187337" y="36067"/>
                  </a:lnTo>
                  <a:lnTo>
                    <a:pt x="190881" y="37718"/>
                  </a:lnTo>
                  <a:lnTo>
                    <a:pt x="196481" y="44322"/>
                  </a:lnTo>
                  <a:lnTo>
                    <a:pt x="197775" y="48908"/>
                  </a:lnTo>
                  <a:lnTo>
                    <a:pt x="197878" y="62610"/>
                  </a:lnTo>
                  <a:lnTo>
                    <a:pt x="196418" y="67563"/>
                  </a:lnTo>
                  <a:lnTo>
                    <a:pt x="190576" y="74167"/>
                  </a:lnTo>
                  <a:lnTo>
                    <a:pt x="186994" y="75818"/>
                  </a:lnTo>
                  <a:lnTo>
                    <a:pt x="214922" y="75818"/>
                  </a:lnTo>
                  <a:lnTo>
                    <a:pt x="214922" y="36067"/>
                  </a:lnTo>
                  <a:close/>
                </a:path>
                <a:path w="215265" h="116839">
                  <a:moveTo>
                    <a:pt x="214922" y="24256"/>
                  </a:moveTo>
                  <a:lnTo>
                    <a:pt x="198678" y="24256"/>
                  </a:lnTo>
                  <a:lnTo>
                    <a:pt x="198678" y="33400"/>
                  </a:lnTo>
                  <a:lnTo>
                    <a:pt x="214922" y="33400"/>
                  </a:lnTo>
                  <a:lnTo>
                    <a:pt x="214922" y="24256"/>
                  </a:lnTo>
                  <a:close/>
                </a:path>
                <a:path w="215265" h="116839">
                  <a:moveTo>
                    <a:pt x="18288" y="0"/>
                  </a:moveTo>
                  <a:lnTo>
                    <a:pt x="0" y="0"/>
                  </a:lnTo>
                  <a:lnTo>
                    <a:pt x="0" y="89788"/>
                  </a:lnTo>
                  <a:lnTo>
                    <a:pt x="63741" y="89788"/>
                  </a:lnTo>
                  <a:lnTo>
                    <a:pt x="63741" y="74548"/>
                  </a:lnTo>
                  <a:lnTo>
                    <a:pt x="18288" y="7454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83437" y="4540885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5" h="116839">
                  <a:moveTo>
                    <a:pt x="106934" y="36956"/>
                  </a:moveTo>
                  <a:lnTo>
                    <a:pt x="102412" y="36956"/>
                  </a:lnTo>
                  <a:lnTo>
                    <a:pt x="98602" y="38607"/>
                  </a:lnTo>
                  <a:lnTo>
                    <a:pt x="95516" y="42037"/>
                  </a:lnTo>
                  <a:lnTo>
                    <a:pt x="92430" y="45592"/>
                  </a:lnTo>
                  <a:lnTo>
                    <a:pt x="90881" y="50545"/>
                  </a:lnTo>
                  <a:lnTo>
                    <a:pt x="90881" y="57022"/>
                  </a:lnTo>
                  <a:lnTo>
                    <a:pt x="90881" y="63500"/>
                  </a:lnTo>
                  <a:lnTo>
                    <a:pt x="92430" y="68579"/>
                  </a:lnTo>
                  <a:lnTo>
                    <a:pt x="95516" y="72008"/>
                  </a:lnTo>
                  <a:lnTo>
                    <a:pt x="98602" y="75437"/>
                  </a:lnTo>
                  <a:lnTo>
                    <a:pt x="102412" y="77215"/>
                  </a:lnTo>
                  <a:lnTo>
                    <a:pt x="106934" y="77215"/>
                  </a:lnTo>
                  <a:lnTo>
                    <a:pt x="111467" y="77215"/>
                  </a:lnTo>
                  <a:lnTo>
                    <a:pt x="115265" y="75437"/>
                  </a:lnTo>
                  <a:lnTo>
                    <a:pt x="118338" y="72008"/>
                  </a:lnTo>
                  <a:lnTo>
                    <a:pt x="121399" y="68579"/>
                  </a:lnTo>
                  <a:lnTo>
                    <a:pt x="122936" y="63500"/>
                  </a:lnTo>
                  <a:lnTo>
                    <a:pt x="122936" y="56895"/>
                  </a:lnTo>
                  <a:lnTo>
                    <a:pt x="122936" y="50545"/>
                  </a:lnTo>
                  <a:lnTo>
                    <a:pt x="121399" y="45592"/>
                  </a:lnTo>
                  <a:lnTo>
                    <a:pt x="118338" y="42037"/>
                  </a:lnTo>
                  <a:lnTo>
                    <a:pt x="115265" y="38607"/>
                  </a:lnTo>
                  <a:lnTo>
                    <a:pt x="111467" y="36956"/>
                  </a:lnTo>
                  <a:lnTo>
                    <a:pt x="106934" y="36956"/>
                  </a:lnTo>
                  <a:close/>
                </a:path>
                <a:path w="215265" h="116839">
                  <a:moveTo>
                    <a:pt x="183057" y="36067"/>
                  </a:moveTo>
                  <a:lnTo>
                    <a:pt x="178904" y="36067"/>
                  </a:lnTo>
                  <a:lnTo>
                    <a:pt x="175475" y="37591"/>
                  </a:lnTo>
                  <a:lnTo>
                    <a:pt x="172770" y="40893"/>
                  </a:lnTo>
                  <a:lnTo>
                    <a:pt x="170078" y="44068"/>
                  </a:lnTo>
                  <a:lnTo>
                    <a:pt x="168732" y="49021"/>
                  </a:lnTo>
                  <a:lnTo>
                    <a:pt x="168732" y="55625"/>
                  </a:lnTo>
                  <a:lnTo>
                    <a:pt x="168732" y="62610"/>
                  </a:lnTo>
                  <a:lnTo>
                    <a:pt x="170078" y="67690"/>
                  </a:lnTo>
                  <a:lnTo>
                    <a:pt x="172770" y="70992"/>
                  </a:lnTo>
                  <a:lnTo>
                    <a:pt x="175475" y="74167"/>
                  </a:lnTo>
                  <a:lnTo>
                    <a:pt x="178790" y="75818"/>
                  </a:lnTo>
                  <a:lnTo>
                    <a:pt x="182753" y="75818"/>
                  </a:lnTo>
                  <a:lnTo>
                    <a:pt x="186994" y="75818"/>
                  </a:lnTo>
                  <a:lnTo>
                    <a:pt x="190576" y="74167"/>
                  </a:lnTo>
                  <a:lnTo>
                    <a:pt x="193497" y="70865"/>
                  </a:lnTo>
                  <a:lnTo>
                    <a:pt x="196418" y="67563"/>
                  </a:lnTo>
                  <a:lnTo>
                    <a:pt x="197878" y="62610"/>
                  </a:lnTo>
                  <a:lnTo>
                    <a:pt x="197878" y="56133"/>
                  </a:lnTo>
                  <a:lnTo>
                    <a:pt x="197878" y="49275"/>
                  </a:lnTo>
                  <a:lnTo>
                    <a:pt x="196481" y="44322"/>
                  </a:lnTo>
                  <a:lnTo>
                    <a:pt x="193675" y="41020"/>
                  </a:lnTo>
                  <a:lnTo>
                    <a:pt x="190881" y="37718"/>
                  </a:lnTo>
                  <a:lnTo>
                    <a:pt x="187337" y="36067"/>
                  </a:lnTo>
                  <a:lnTo>
                    <a:pt x="183057" y="36067"/>
                  </a:lnTo>
                  <a:close/>
                </a:path>
                <a:path w="215265" h="116839">
                  <a:moveTo>
                    <a:pt x="178612" y="22732"/>
                  </a:moveTo>
                  <a:lnTo>
                    <a:pt x="186728" y="22732"/>
                  </a:lnTo>
                  <a:lnTo>
                    <a:pt x="193408" y="26288"/>
                  </a:lnTo>
                  <a:lnTo>
                    <a:pt x="198678" y="33400"/>
                  </a:lnTo>
                  <a:lnTo>
                    <a:pt x="198678" y="24256"/>
                  </a:lnTo>
                  <a:lnTo>
                    <a:pt x="214922" y="24256"/>
                  </a:lnTo>
                  <a:lnTo>
                    <a:pt x="214922" y="83057"/>
                  </a:lnTo>
                  <a:lnTo>
                    <a:pt x="214922" y="90804"/>
                  </a:lnTo>
                  <a:lnTo>
                    <a:pt x="198412" y="114553"/>
                  </a:lnTo>
                  <a:lnTo>
                    <a:pt x="194551" y="115823"/>
                  </a:lnTo>
                  <a:lnTo>
                    <a:pt x="189687" y="116458"/>
                  </a:lnTo>
                  <a:lnTo>
                    <a:pt x="183794" y="116458"/>
                  </a:lnTo>
                  <a:lnTo>
                    <a:pt x="172681" y="116458"/>
                  </a:lnTo>
                  <a:lnTo>
                    <a:pt x="164795" y="114553"/>
                  </a:lnTo>
                  <a:lnTo>
                    <a:pt x="160147" y="110743"/>
                  </a:lnTo>
                  <a:lnTo>
                    <a:pt x="155486" y="106933"/>
                  </a:lnTo>
                  <a:lnTo>
                    <a:pt x="153162" y="102107"/>
                  </a:lnTo>
                  <a:lnTo>
                    <a:pt x="153162" y="96265"/>
                  </a:lnTo>
                  <a:lnTo>
                    <a:pt x="153162" y="95631"/>
                  </a:lnTo>
                  <a:lnTo>
                    <a:pt x="153187" y="94995"/>
                  </a:lnTo>
                  <a:lnTo>
                    <a:pt x="153225" y="94106"/>
                  </a:lnTo>
                  <a:lnTo>
                    <a:pt x="173050" y="96519"/>
                  </a:lnTo>
                  <a:lnTo>
                    <a:pt x="173380" y="98806"/>
                  </a:lnTo>
                  <a:lnTo>
                    <a:pt x="174142" y="100456"/>
                  </a:lnTo>
                  <a:lnTo>
                    <a:pt x="175336" y="101345"/>
                  </a:lnTo>
                  <a:lnTo>
                    <a:pt x="176987" y="102615"/>
                  </a:lnTo>
                  <a:lnTo>
                    <a:pt x="179578" y="103123"/>
                  </a:lnTo>
                  <a:lnTo>
                    <a:pt x="183121" y="103123"/>
                  </a:lnTo>
                  <a:lnTo>
                    <a:pt x="187642" y="103123"/>
                  </a:lnTo>
                  <a:lnTo>
                    <a:pt x="191046" y="102488"/>
                  </a:lnTo>
                  <a:lnTo>
                    <a:pt x="193306" y="101091"/>
                  </a:lnTo>
                  <a:lnTo>
                    <a:pt x="194830" y="100202"/>
                  </a:lnTo>
                  <a:lnTo>
                    <a:pt x="195986" y="98806"/>
                  </a:lnTo>
                  <a:lnTo>
                    <a:pt x="196773" y="96773"/>
                  </a:lnTo>
                  <a:lnTo>
                    <a:pt x="197307" y="95250"/>
                  </a:lnTo>
                  <a:lnTo>
                    <a:pt x="197573" y="92709"/>
                  </a:lnTo>
                  <a:lnTo>
                    <a:pt x="197573" y="88772"/>
                  </a:lnTo>
                  <a:lnTo>
                    <a:pt x="197573" y="79247"/>
                  </a:lnTo>
                  <a:lnTo>
                    <a:pt x="192379" y="86232"/>
                  </a:lnTo>
                  <a:lnTo>
                    <a:pt x="185839" y="89788"/>
                  </a:lnTo>
                  <a:lnTo>
                    <a:pt x="177927" y="89788"/>
                  </a:lnTo>
                  <a:lnTo>
                    <a:pt x="169125" y="89788"/>
                  </a:lnTo>
                  <a:lnTo>
                    <a:pt x="162140" y="86106"/>
                  </a:lnTo>
                  <a:lnTo>
                    <a:pt x="156997" y="78612"/>
                  </a:lnTo>
                  <a:lnTo>
                    <a:pt x="152958" y="72770"/>
                  </a:lnTo>
                  <a:lnTo>
                    <a:pt x="150939" y="65404"/>
                  </a:lnTo>
                  <a:lnTo>
                    <a:pt x="150939" y="56641"/>
                  </a:lnTo>
                  <a:lnTo>
                    <a:pt x="170751" y="22732"/>
                  </a:lnTo>
                  <a:lnTo>
                    <a:pt x="178612" y="22732"/>
                  </a:lnTo>
                  <a:close/>
                </a:path>
                <a:path w="215265" h="116839">
                  <a:moveTo>
                    <a:pt x="106883" y="22732"/>
                  </a:moveTo>
                  <a:lnTo>
                    <a:pt x="140197" y="49797"/>
                  </a:lnTo>
                  <a:lnTo>
                    <a:pt x="140792" y="56895"/>
                  </a:lnTo>
                  <a:lnTo>
                    <a:pt x="140190" y="64013"/>
                  </a:lnTo>
                  <a:lnTo>
                    <a:pt x="106997" y="91312"/>
                  </a:lnTo>
                  <a:lnTo>
                    <a:pt x="100990" y="91312"/>
                  </a:lnTo>
                  <a:lnTo>
                    <a:pt x="73088" y="63626"/>
                  </a:lnTo>
                  <a:lnTo>
                    <a:pt x="73088" y="56133"/>
                  </a:lnTo>
                  <a:lnTo>
                    <a:pt x="73088" y="50291"/>
                  </a:lnTo>
                  <a:lnTo>
                    <a:pt x="74510" y="44703"/>
                  </a:lnTo>
                  <a:lnTo>
                    <a:pt x="77355" y="39369"/>
                  </a:lnTo>
                  <a:lnTo>
                    <a:pt x="80200" y="34035"/>
                  </a:lnTo>
                  <a:lnTo>
                    <a:pt x="84226" y="29844"/>
                  </a:lnTo>
                  <a:lnTo>
                    <a:pt x="89433" y="27050"/>
                  </a:lnTo>
                  <a:lnTo>
                    <a:pt x="94640" y="24129"/>
                  </a:lnTo>
                  <a:lnTo>
                    <a:pt x="100457" y="22732"/>
                  </a:lnTo>
                  <a:lnTo>
                    <a:pt x="106883" y="22732"/>
                  </a:lnTo>
                  <a:close/>
                </a:path>
                <a:path w="215265" h="116839">
                  <a:moveTo>
                    <a:pt x="0" y="0"/>
                  </a:moveTo>
                  <a:lnTo>
                    <a:pt x="18288" y="0"/>
                  </a:lnTo>
                  <a:lnTo>
                    <a:pt x="18288" y="74548"/>
                  </a:lnTo>
                  <a:lnTo>
                    <a:pt x="63741" y="74548"/>
                  </a:lnTo>
                  <a:lnTo>
                    <a:pt x="63741" y="89788"/>
                  </a:lnTo>
                  <a:lnTo>
                    <a:pt x="0" y="8978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412" y="4666461"/>
              <a:ext cx="128803" cy="12423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42251" y="4681855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4">
                  <a:moveTo>
                    <a:pt x="17360" y="25019"/>
                  </a:moveTo>
                  <a:lnTo>
                    <a:pt x="0" y="25019"/>
                  </a:lnTo>
                  <a:lnTo>
                    <a:pt x="0" y="90551"/>
                  </a:lnTo>
                  <a:lnTo>
                    <a:pt x="17360" y="90551"/>
                  </a:lnTo>
                  <a:lnTo>
                    <a:pt x="17360" y="25019"/>
                  </a:lnTo>
                  <a:close/>
                </a:path>
                <a:path w="95250" h="90804">
                  <a:moveTo>
                    <a:pt x="51054" y="25019"/>
                  </a:moveTo>
                  <a:lnTo>
                    <a:pt x="34937" y="25019"/>
                  </a:lnTo>
                  <a:lnTo>
                    <a:pt x="34937" y="90551"/>
                  </a:lnTo>
                  <a:lnTo>
                    <a:pt x="52285" y="90551"/>
                  </a:lnTo>
                  <a:lnTo>
                    <a:pt x="52285" y="53594"/>
                  </a:lnTo>
                  <a:lnTo>
                    <a:pt x="52730" y="48514"/>
                  </a:lnTo>
                  <a:lnTo>
                    <a:pt x="53740" y="45466"/>
                  </a:lnTo>
                  <a:lnTo>
                    <a:pt x="54508" y="43053"/>
                  </a:lnTo>
                  <a:lnTo>
                    <a:pt x="56134" y="40894"/>
                  </a:lnTo>
                  <a:lnTo>
                    <a:pt x="60921" y="37592"/>
                  </a:lnTo>
                  <a:lnTo>
                    <a:pt x="63614" y="36830"/>
                  </a:lnTo>
                  <a:lnTo>
                    <a:pt x="93461" y="36830"/>
                  </a:lnTo>
                  <a:lnTo>
                    <a:pt x="93129" y="35433"/>
                  </a:lnTo>
                  <a:lnTo>
                    <a:pt x="92772" y="34671"/>
                  </a:lnTo>
                  <a:lnTo>
                    <a:pt x="51054" y="34671"/>
                  </a:lnTo>
                  <a:lnTo>
                    <a:pt x="51054" y="25019"/>
                  </a:lnTo>
                  <a:close/>
                </a:path>
                <a:path w="95250" h="90804">
                  <a:moveTo>
                    <a:pt x="93461" y="36830"/>
                  </a:moveTo>
                  <a:lnTo>
                    <a:pt x="68961" y="36830"/>
                  </a:lnTo>
                  <a:lnTo>
                    <a:pt x="70967" y="37338"/>
                  </a:lnTo>
                  <a:lnTo>
                    <a:pt x="74307" y="39624"/>
                  </a:lnTo>
                  <a:lnTo>
                    <a:pt x="75514" y="41275"/>
                  </a:lnTo>
                  <a:lnTo>
                    <a:pt x="76250" y="43434"/>
                  </a:lnTo>
                  <a:lnTo>
                    <a:pt x="77000" y="45466"/>
                  </a:lnTo>
                  <a:lnTo>
                    <a:pt x="77245" y="48514"/>
                  </a:lnTo>
                  <a:lnTo>
                    <a:pt x="77368" y="90551"/>
                  </a:lnTo>
                  <a:lnTo>
                    <a:pt x="94716" y="90551"/>
                  </a:lnTo>
                  <a:lnTo>
                    <a:pt x="94610" y="43434"/>
                  </a:lnTo>
                  <a:lnTo>
                    <a:pt x="94399" y="40894"/>
                  </a:lnTo>
                  <a:lnTo>
                    <a:pt x="93461" y="36830"/>
                  </a:lnTo>
                  <a:close/>
                </a:path>
                <a:path w="95250" h="90804">
                  <a:moveTo>
                    <a:pt x="76504" y="23495"/>
                  </a:moveTo>
                  <a:lnTo>
                    <a:pt x="63982" y="23495"/>
                  </a:lnTo>
                  <a:lnTo>
                    <a:pt x="56781" y="27178"/>
                  </a:lnTo>
                  <a:lnTo>
                    <a:pt x="51054" y="34671"/>
                  </a:lnTo>
                  <a:lnTo>
                    <a:pt x="92772" y="34671"/>
                  </a:lnTo>
                  <a:lnTo>
                    <a:pt x="76504" y="23495"/>
                  </a:lnTo>
                  <a:close/>
                </a:path>
                <a:path w="95250" h="90804">
                  <a:moveTo>
                    <a:pt x="17360" y="0"/>
                  </a:moveTo>
                  <a:lnTo>
                    <a:pt x="0" y="0"/>
                  </a:lnTo>
                  <a:lnTo>
                    <a:pt x="0" y="16129"/>
                  </a:lnTo>
                  <a:lnTo>
                    <a:pt x="17360" y="16129"/>
                  </a:lnTo>
                  <a:lnTo>
                    <a:pt x="17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42251" y="4681855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4">
                  <a:moveTo>
                    <a:pt x="0" y="25019"/>
                  </a:moveTo>
                  <a:lnTo>
                    <a:pt x="17360" y="25019"/>
                  </a:lnTo>
                  <a:lnTo>
                    <a:pt x="17360" y="90551"/>
                  </a:lnTo>
                  <a:lnTo>
                    <a:pt x="0" y="90551"/>
                  </a:lnTo>
                  <a:lnTo>
                    <a:pt x="0" y="25019"/>
                  </a:lnTo>
                  <a:close/>
                </a:path>
                <a:path w="95250" h="90804">
                  <a:moveTo>
                    <a:pt x="72669" y="23495"/>
                  </a:moveTo>
                  <a:lnTo>
                    <a:pt x="76504" y="23495"/>
                  </a:lnTo>
                  <a:lnTo>
                    <a:pt x="79997" y="24257"/>
                  </a:lnTo>
                  <a:lnTo>
                    <a:pt x="94716" y="44704"/>
                  </a:lnTo>
                  <a:lnTo>
                    <a:pt x="94716" y="49784"/>
                  </a:lnTo>
                  <a:lnTo>
                    <a:pt x="94716" y="90551"/>
                  </a:lnTo>
                  <a:lnTo>
                    <a:pt x="77368" y="90551"/>
                  </a:lnTo>
                  <a:lnTo>
                    <a:pt x="77368" y="57150"/>
                  </a:lnTo>
                  <a:lnTo>
                    <a:pt x="77368" y="50038"/>
                  </a:lnTo>
                  <a:lnTo>
                    <a:pt x="77000" y="45466"/>
                  </a:lnTo>
                  <a:lnTo>
                    <a:pt x="76250" y="43434"/>
                  </a:lnTo>
                  <a:lnTo>
                    <a:pt x="75514" y="41275"/>
                  </a:lnTo>
                  <a:lnTo>
                    <a:pt x="74307" y="39624"/>
                  </a:lnTo>
                  <a:lnTo>
                    <a:pt x="72643" y="38481"/>
                  </a:lnTo>
                  <a:lnTo>
                    <a:pt x="70967" y="37338"/>
                  </a:lnTo>
                  <a:lnTo>
                    <a:pt x="68961" y="36830"/>
                  </a:lnTo>
                  <a:lnTo>
                    <a:pt x="66624" y="36830"/>
                  </a:lnTo>
                  <a:lnTo>
                    <a:pt x="63614" y="36830"/>
                  </a:lnTo>
                  <a:lnTo>
                    <a:pt x="60921" y="37592"/>
                  </a:lnTo>
                  <a:lnTo>
                    <a:pt x="58534" y="39243"/>
                  </a:lnTo>
                  <a:lnTo>
                    <a:pt x="56134" y="40894"/>
                  </a:lnTo>
                  <a:lnTo>
                    <a:pt x="54508" y="43053"/>
                  </a:lnTo>
                  <a:lnTo>
                    <a:pt x="53619" y="45847"/>
                  </a:lnTo>
                  <a:lnTo>
                    <a:pt x="52730" y="48514"/>
                  </a:lnTo>
                  <a:lnTo>
                    <a:pt x="52285" y="53594"/>
                  </a:lnTo>
                  <a:lnTo>
                    <a:pt x="52285" y="60833"/>
                  </a:lnTo>
                  <a:lnTo>
                    <a:pt x="52285" y="90551"/>
                  </a:lnTo>
                  <a:lnTo>
                    <a:pt x="34937" y="90551"/>
                  </a:lnTo>
                  <a:lnTo>
                    <a:pt x="34937" y="25019"/>
                  </a:lnTo>
                  <a:lnTo>
                    <a:pt x="51054" y="25019"/>
                  </a:lnTo>
                  <a:lnTo>
                    <a:pt x="51054" y="34671"/>
                  </a:lnTo>
                  <a:lnTo>
                    <a:pt x="56781" y="27178"/>
                  </a:lnTo>
                  <a:lnTo>
                    <a:pt x="63982" y="23495"/>
                  </a:lnTo>
                  <a:lnTo>
                    <a:pt x="72669" y="23495"/>
                  </a:lnTo>
                  <a:close/>
                </a:path>
                <a:path w="95250" h="90804">
                  <a:moveTo>
                    <a:pt x="0" y="0"/>
                  </a:moveTo>
                  <a:lnTo>
                    <a:pt x="17360" y="0"/>
                  </a:lnTo>
                  <a:lnTo>
                    <a:pt x="17360" y="16129"/>
                  </a:lnTo>
                  <a:lnTo>
                    <a:pt x="0" y="1612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203" y="560324"/>
            <a:ext cx="780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33399"/>
                </a:solidFill>
              </a:rPr>
              <a:t>Problems with using </a:t>
            </a:r>
            <a:r>
              <a:rPr sz="3200" dirty="0">
                <a:solidFill>
                  <a:srgbClr val="333399"/>
                </a:solidFill>
              </a:rPr>
              <a:t>passwords in the</a:t>
            </a:r>
            <a:r>
              <a:rPr sz="3200" spc="-8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clear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8221345" cy="380872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0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password sent “in clear” can be captured </a:t>
            </a:r>
            <a:r>
              <a:rPr sz="2800" dirty="0">
                <a:latin typeface="Arial"/>
                <a:cs typeface="Arial"/>
              </a:rPr>
              <a:t>during  transmission, so </a:t>
            </a: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attacker </a:t>
            </a:r>
            <a:r>
              <a:rPr sz="2800" spc="-5" dirty="0">
                <a:latin typeface="Arial"/>
                <a:cs typeface="Arial"/>
              </a:rPr>
              <a:t>may </a:t>
            </a:r>
            <a:r>
              <a:rPr sz="2800" dirty="0">
                <a:latin typeface="Arial"/>
                <a:cs typeface="Arial"/>
              </a:rPr>
              <a:t>reuse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it.</a:t>
            </a:r>
            <a:endParaRPr sz="2800">
              <a:latin typeface="Arial"/>
              <a:cs typeface="Arial"/>
            </a:endParaRPr>
          </a:p>
          <a:p>
            <a:pPr marL="353695" marR="403225" indent="-341630">
              <a:lnSpc>
                <a:spcPts val="3130"/>
              </a:lnSpc>
              <a:spcBef>
                <a:spcPts val="58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attacker </a:t>
            </a:r>
            <a:r>
              <a:rPr sz="2800" spc="-5" dirty="0">
                <a:latin typeface="Arial"/>
                <a:cs typeface="Arial"/>
              </a:rPr>
              <a:t>setting up a </a:t>
            </a:r>
            <a:r>
              <a:rPr sz="2800" dirty="0">
                <a:latin typeface="Arial"/>
                <a:cs typeface="Arial"/>
              </a:rPr>
              <a:t>fake </a:t>
            </a:r>
            <a:r>
              <a:rPr sz="2800" spc="-5" dirty="0">
                <a:latin typeface="Arial"/>
                <a:cs typeface="Arial"/>
              </a:rPr>
              <a:t>server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get </a:t>
            </a:r>
            <a:r>
              <a:rPr sz="2800" dirty="0">
                <a:latin typeface="Arial"/>
                <a:cs typeface="Arial"/>
              </a:rPr>
              <a:t>the  </a:t>
            </a:r>
            <a:r>
              <a:rPr sz="2800" spc="-5" dirty="0">
                <a:latin typeface="Arial"/>
                <a:cs typeface="Arial"/>
              </a:rPr>
              <a:t>password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4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E.g. </a:t>
            </a:r>
            <a:r>
              <a:rPr sz="2400" spc="-5" dirty="0">
                <a:latin typeface="Arial"/>
                <a:cs typeface="Arial"/>
              </a:rPr>
              <a:t>phishing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Solutions to these </a:t>
            </a:r>
            <a:r>
              <a:rPr sz="2800" dirty="0">
                <a:latin typeface="Arial"/>
                <a:cs typeface="Arial"/>
              </a:rPr>
              <a:t>problems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include: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Encrypted communication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  <a:tab pos="5588635" algn="l"/>
              </a:tabLst>
            </a:pPr>
            <a:r>
              <a:rPr sz="2400" spc="-5" dirty="0">
                <a:latin typeface="Arial"/>
                <a:cs typeface="Arial"/>
              </a:rPr>
              <a:t>One-time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(token-based	</a:t>
            </a:r>
            <a:r>
              <a:rPr sz="2400" spc="-5" dirty="0">
                <a:latin typeface="Arial"/>
                <a:cs typeface="Arial"/>
              </a:rPr>
              <a:t>authentication)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Challenge-response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566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HTTP Digest</a:t>
            </a:r>
            <a:r>
              <a:rPr sz="3600" spc="-4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Authentication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384602" y="4734611"/>
            <a:ext cx="1080135" cy="1132205"/>
            <a:chOff x="1384602" y="4734611"/>
            <a:chExt cx="1080135" cy="1132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602" y="4734611"/>
              <a:ext cx="1079949" cy="1131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248" y="4939309"/>
              <a:ext cx="249174" cy="150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98472" y="4954142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4" h="116839">
                  <a:moveTo>
                    <a:pt x="106933" y="22732"/>
                  </a:moveTo>
                  <a:lnTo>
                    <a:pt x="100456" y="22732"/>
                  </a:lnTo>
                  <a:lnTo>
                    <a:pt x="94614" y="24129"/>
                  </a:lnTo>
                  <a:lnTo>
                    <a:pt x="73209" y="63888"/>
                  </a:lnTo>
                  <a:lnTo>
                    <a:pt x="74548" y="69976"/>
                  </a:lnTo>
                  <a:lnTo>
                    <a:pt x="100964" y="91312"/>
                  </a:lnTo>
                  <a:lnTo>
                    <a:pt x="107060" y="91312"/>
                  </a:lnTo>
                  <a:lnTo>
                    <a:pt x="134727" y="77088"/>
                  </a:lnTo>
                  <a:lnTo>
                    <a:pt x="102361" y="77088"/>
                  </a:lnTo>
                  <a:lnTo>
                    <a:pt x="98551" y="75437"/>
                  </a:lnTo>
                  <a:lnTo>
                    <a:pt x="95503" y="71881"/>
                  </a:lnTo>
                  <a:lnTo>
                    <a:pt x="92455" y="68452"/>
                  </a:lnTo>
                  <a:lnTo>
                    <a:pt x="91051" y="63888"/>
                  </a:lnTo>
                  <a:lnTo>
                    <a:pt x="90971" y="50291"/>
                  </a:lnTo>
                  <a:lnTo>
                    <a:pt x="92455" y="45465"/>
                  </a:lnTo>
                  <a:lnTo>
                    <a:pt x="98551" y="38607"/>
                  </a:lnTo>
                  <a:lnTo>
                    <a:pt x="102361" y="36829"/>
                  </a:lnTo>
                  <a:lnTo>
                    <a:pt x="134902" y="36829"/>
                  </a:lnTo>
                  <a:lnTo>
                    <a:pt x="131317" y="32384"/>
                  </a:lnTo>
                  <a:lnTo>
                    <a:pt x="126222" y="28144"/>
                  </a:lnTo>
                  <a:lnTo>
                    <a:pt x="120459" y="25130"/>
                  </a:lnTo>
                  <a:lnTo>
                    <a:pt x="114030" y="23330"/>
                  </a:lnTo>
                  <a:lnTo>
                    <a:pt x="106933" y="22732"/>
                  </a:lnTo>
                  <a:close/>
                </a:path>
                <a:path w="215264" h="116839">
                  <a:moveTo>
                    <a:pt x="134902" y="36829"/>
                  </a:moveTo>
                  <a:lnTo>
                    <a:pt x="111505" y="36829"/>
                  </a:lnTo>
                  <a:lnTo>
                    <a:pt x="115315" y="38607"/>
                  </a:lnTo>
                  <a:lnTo>
                    <a:pt x="121411" y="45465"/>
                  </a:lnTo>
                  <a:lnTo>
                    <a:pt x="122728" y="49744"/>
                  </a:lnTo>
                  <a:lnTo>
                    <a:pt x="122816" y="63888"/>
                  </a:lnTo>
                  <a:lnTo>
                    <a:pt x="121411" y="68452"/>
                  </a:lnTo>
                  <a:lnTo>
                    <a:pt x="118363" y="71881"/>
                  </a:lnTo>
                  <a:lnTo>
                    <a:pt x="115315" y="75437"/>
                  </a:lnTo>
                  <a:lnTo>
                    <a:pt x="111505" y="77088"/>
                  </a:lnTo>
                  <a:lnTo>
                    <a:pt x="134727" y="77088"/>
                  </a:lnTo>
                  <a:lnTo>
                    <a:pt x="135378" y="76271"/>
                  </a:lnTo>
                  <a:lnTo>
                    <a:pt x="138398" y="70389"/>
                  </a:lnTo>
                  <a:lnTo>
                    <a:pt x="140227" y="63888"/>
                  </a:lnTo>
                  <a:lnTo>
                    <a:pt x="140842" y="56768"/>
                  </a:lnTo>
                  <a:lnTo>
                    <a:pt x="140247" y="49744"/>
                  </a:lnTo>
                  <a:lnTo>
                    <a:pt x="138461" y="43338"/>
                  </a:lnTo>
                  <a:lnTo>
                    <a:pt x="135485" y="37552"/>
                  </a:lnTo>
                  <a:lnTo>
                    <a:pt x="134902" y="36829"/>
                  </a:lnTo>
                  <a:close/>
                </a:path>
                <a:path w="215264" h="116839">
                  <a:moveTo>
                    <a:pt x="153288" y="94106"/>
                  </a:moveTo>
                  <a:lnTo>
                    <a:pt x="153161" y="94868"/>
                  </a:lnTo>
                  <a:lnTo>
                    <a:pt x="153161" y="102107"/>
                  </a:lnTo>
                  <a:lnTo>
                    <a:pt x="155447" y="106933"/>
                  </a:lnTo>
                  <a:lnTo>
                    <a:pt x="164845" y="114553"/>
                  </a:lnTo>
                  <a:lnTo>
                    <a:pt x="172719" y="116458"/>
                  </a:lnTo>
                  <a:lnTo>
                    <a:pt x="189737" y="116458"/>
                  </a:lnTo>
                  <a:lnTo>
                    <a:pt x="194563" y="115823"/>
                  </a:lnTo>
                  <a:lnTo>
                    <a:pt x="198373" y="114553"/>
                  </a:lnTo>
                  <a:lnTo>
                    <a:pt x="202310" y="113283"/>
                  </a:lnTo>
                  <a:lnTo>
                    <a:pt x="212089" y="103123"/>
                  </a:lnTo>
                  <a:lnTo>
                    <a:pt x="179577" y="103123"/>
                  </a:lnTo>
                  <a:lnTo>
                    <a:pt x="177037" y="102488"/>
                  </a:lnTo>
                  <a:lnTo>
                    <a:pt x="175386" y="101218"/>
                  </a:lnTo>
                  <a:lnTo>
                    <a:pt x="174116" y="100456"/>
                  </a:lnTo>
                  <a:lnTo>
                    <a:pt x="173354" y="98805"/>
                  </a:lnTo>
                  <a:lnTo>
                    <a:pt x="173100" y="96519"/>
                  </a:lnTo>
                  <a:lnTo>
                    <a:pt x="153288" y="94106"/>
                  </a:lnTo>
                  <a:close/>
                </a:path>
                <a:path w="215264" h="116839">
                  <a:moveTo>
                    <a:pt x="214883" y="79120"/>
                  </a:moveTo>
                  <a:lnTo>
                    <a:pt x="197611" y="79120"/>
                  </a:lnTo>
                  <a:lnTo>
                    <a:pt x="197611" y="92582"/>
                  </a:lnTo>
                  <a:lnTo>
                    <a:pt x="197357" y="95249"/>
                  </a:lnTo>
                  <a:lnTo>
                    <a:pt x="196722" y="96646"/>
                  </a:lnTo>
                  <a:lnTo>
                    <a:pt x="195960" y="98678"/>
                  </a:lnTo>
                  <a:lnTo>
                    <a:pt x="194817" y="100202"/>
                  </a:lnTo>
                  <a:lnTo>
                    <a:pt x="193294" y="101091"/>
                  </a:lnTo>
                  <a:lnTo>
                    <a:pt x="191007" y="102488"/>
                  </a:lnTo>
                  <a:lnTo>
                    <a:pt x="187705" y="103123"/>
                  </a:lnTo>
                  <a:lnTo>
                    <a:pt x="212089" y="103123"/>
                  </a:lnTo>
                  <a:lnTo>
                    <a:pt x="214248" y="96519"/>
                  </a:lnTo>
                  <a:lnTo>
                    <a:pt x="214883" y="90804"/>
                  </a:lnTo>
                  <a:lnTo>
                    <a:pt x="214883" y="79120"/>
                  </a:lnTo>
                  <a:close/>
                </a:path>
                <a:path w="215264" h="116839">
                  <a:moveTo>
                    <a:pt x="186689" y="22732"/>
                  </a:moveTo>
                  <a:lnTo>
                    <a:pt x="170814" y="22732"/>
                  </a:lnTo>
                  <a:lnTo>
                    <a:pt x="164210" y="25653"/>
                  </a:lnTo>
                  <a:lnTo>
                    <a:pt x="151002" y="56641"/>
                  </a:lnTo>
                  <a:lnTo>
                    <a:pt x="151002" y="65404"/>
                  </a:lnTo>
                  <a:lnTo>
                    <a:pt x="152907" y="72770"/>
                  </a:lnTo>
                  <a:lnTo>
                    <a:pt x="162178" y="86105"/>
                  </a:lnTo>
                  <a:lnTo>
                    <a:pt x="169163" y="89788"/>
                  </a:lnTo>
                  <a:lnTo>
                    <a:pt x="185800" y="89788"/>
                  </a:lnTo>
                  <a:lnTo>
                    <a:pt x="192404" y="86232"/>
                  </a:lnTo>
                  <a:lnTo>
                    <a:pt x="197611" y="79120"/>
                  </a:lnTo>
                  <a:lnTo>
                    <a:pt x="214883" y="79120"/>
                  </a:lnTo>
                  <a:lnTo>
                    <a:pt x="214883" y="75818"/>
                  </a:lnTo>
                  <a:lnTo>
                    <a:pt x="178815" y="75818"/>
                  </a:lnTo>
                  <a:lnTo>
                    <a:pt x="175513" y="74167"/>
                  </a:lnTo>
                  <a:lnTo>
                    <a:pt x="172735" y="70738"/>
                  </a:lnTo>
                  <a:lnTo>
                    <a:pt x="170052" y="67690"/>
                  </a:lnTo>
                  <a:lnTo>
                    <a:pt x="168782" y="62610"/>
                  </a:lnTo>
                  <a:lnTo>
                    <a:pt x="168826" y="48853"/>
                  </a:lnTo>
                  <a:lnTo>
                    <a:pt x="170052" y="44068"/>
                  </a:lnTo>
                  <a:lnTo>
                    <a:pt x="172846" y="40893"/>
                  </a:lnTo>
                  <a:lnTo>
                    <a:pt x="175513" y="37591"/>
                  </a:lnTo>
                  <a:lnTo>
                    <a:pt x="178942" y="35940"/>
                  </a:lnTo>
                  <a:lnTo>
                    <a:pt x="214883" y="35940"/>
                  </a:lnTo>
                  <a:lnTo>
                    <a:pt x="214883" y="33400"/>
                  </a:lnTo>
                  <a:lnTo>
                    <a:pt x="198754" y="33400"/>
                  </a:lnTo>
                  <a:lnTo>
                    <a:pt x="193420" y="26288"/>
                  </a:lnTo>
                  <a:lnTo>
                    <a:pt x="186689" y="22732"/>
                  </a:lnTo>
                  <a:close/>
                </a:path>
                <a:path w="215264" h="116839">
                  <a:moveTo>
                    <a:pt x="214883" y="35940"/>
                  </a:moveTo>
                  <a:lnTo>
                    <a:pt x="187325" y="35940"/>
                  </a:lnTo>
                  <a:lnTo>
                    <a:pt x="190880" y="37591"/>
                  </a:lnTo>
                  <a:lnTo>
                    <a:pt x="196469" y="44195"/>
                  </a:lnTo>
                  <a:lnTo>
                    <a:pt x="197749" y="48853"/>
                  </a:lnTo>
                  <a:lnTo>
                    <a:pt x="197865" y="62610"/>
                  </a:lnTo>
                  <a:lnTo>
                    <a:pt x="196469" y="67436"/>
                  </a:lnTo>
                  <a:lnTo>
                    <a:pt x="193439" y="70865"/>
                  </a:lnTo>
                  <a:lnTo>
                    <a:pt x="190626" y="74167"/>
                  </a:lnTo>
                  <a:lnTo>
                    <a:pt x="186944" y="75818"/>
                  </a:lnTo>
                  <a:lnTo>
                    <a:pt x="214883" y="75818"/>
                  </a:lnTo>
                  <a:lnTo>
                    <a:pt x="214883" y="35940"/>
                  </a:lnTo>
                  <a:close/>
                </a:path>
                <a:path w="215264" h="116839">
                  <a:moveTo>
                    <a:pt x="214883" y="24129"/>
                  </a:moveTo>
                  <a:lnTo>
                    <a:pt x="198754" y="24129"/>
                  </a:lnTo>
                  <a:lnTo>
                    <a:pt x="198754" y="33400"/>
                  </a:lnTo>
                  <a:lnTo>
                    <a:pt x="214883" y="33400"/>
                  </a:lnTo>
                  <a:lnTo>
                    <a:pt x="214883" y="24129"/>
                  </a:lnTo>
                  <a:close/>
                </a:path>
                <a:path w="215264" h="116839">
                  <a:moveTo>
                    <a:pt x="18287" y="0"/>
                  </a:moveTo>
                  <a:lnTo>
                    <a:pt x="0" y="0"/>
                  </a:lnTo>
                  <a:lnTo>
                    <a:pt x="0" y="89788"/>
                  </a:lnTo>
                  <a:lnTo>
                    <a:pt x="63753" y="89788"/>
                  </a:lnTo>
                  <a:lnTo>
                    <a:pt x="63753" y="74548"/>
                  </a:lnTo>
                  <a:lnTo>
                    <a:pt x="18287" y="745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8472" y="4954142"/>
              <a:ext cx="215265" cy="116839"/>
            </a:xfrm>
            <a:custGeom>
              <a:avLst/>
              <a:gdLst/>
              <a:ahLst/>
              <a:cxnLst/>
              <a:rect l="l" t="t" r="r" b="b"/>
              <a:pathLst>
                <a:path w="215264" h="116839">
                  <a:moveTo>
                    <a:pt x="106933" y="36829"/>
                  </a:moveTo>
                  <a:lnTo>
                    <a:pt x="102361" y="36829"/>
                  </a:lnTo>
                  <a:lnTo>
                    <a:pt x="98551" y="38607"/>
                  </a:lnTo>
                  <a:lnTo>
                    <a:pt x="95503" y="42036"/>
                  </a:lnTo>
                  <a:lnTo>
                    <a:pt x="92455" y="45465"/>
                  </a:lnTo>
                  <a:lnTo>
                    <a:pt x="90931" y="50418"/>
                  </a:lnTo>
                  <a:lnTo>
                    <a:pt x="90931" y="57022"/>
                  </a:lnTo>
                  <a:lnTo>
                    <a:pt x="90931" y="63499"/>
                  </a:lnTo>
                  <a:lnTo>
                    <a:pt x="92455" y="68452"/>
                  </a:lnTo>
                  <a:lnTo>
                    <a:pt x="95503" y="71881"/>
                  </a:lnTo>
                  <a:lnTo>
                    <a:pt x="98551" y="75437"/>
                  </a:lnTo>
                  <a:lnTo>
                    <a:pt x="102361" y="77088"/>
                  </a:lnTo>
                  <a:lnTo>
                    <a:pt x="106933" y="77088"/>
                  </a:lnTo>
                  <a:lnTo>
                    <a:pt x="111505" y="77088"/>
                  </a:lnTo>
                  <a:lnTo>
                    <a:pt x="115315" y="75437"/>
                  </a:lnTo>
                  <a:lnTo>
                    <a:pt x="118363" y="71881"/>
                  </a:lnTo>
                  <a:lnTo>
                    <a:pt x="121411" y="68452"/>
                  </a:lnTo>
                  <a:lnTo>
                    <a:pt x="122935" y="63499"/>
                  </a:lnTo>
                  <a:lnTo>
                    <a:pt x="122935" y="56895"/>
                  </a:lnTo>
                  <a:lnTo>
                    <a:pt x="122935" y="50418"/>
                  </a:lnTo>
                  <a:lnTo>
                    <a:pt x="121411" y="45465"/>
                  </a:lnTo>
                  <a:lnTo>
                    <a:pt x="118363" y="42036"/>
                  </a:lnTo>
                  <a:lnTo>
                    <a:pt x="115315" y="38607"/>
                  </a:lnTo>
                  <a:lnTo>
                    <a:pt x="111505" y="36829"/>
                  </a:lnTo>
                  <a:lnTo>
                    <a:pt x="106933" y="36829"/>
                  </a:lnTo>
                  <a:close/>
                </a:path>
                <a:path w="215264" h="116839">
                  <a:moveTo>
                    <a:pt x="183006" y="35940"/>
                  </a:moveTo>
                  <a:lnTo>
                    <a:pt x="178942" y="35940"/>
                  </a:lnTo>
                  <a:lnTo>
                    <a:pt x="175513" y="37591"/>
                  </a:lnTo>
                  <a:lnTo>
                    <a:pt x="172846" y="40893"/>
                  </a:lnTo>
                  <a:lnTo>
                    <a:pt x="170052" y="44068"/>
                  </a:lnTo>
                  <a:lnTo>
                    <a:pt x="168782" y="49021"/>
                  </a:lnTo>
                  <a:lnTo>
                    <a:pt x="168782" y="55625"/>
                  </a:lnTo>
                  <a:lnTo>
                    <a:pt x="168782" y="62610"/>
                  </a:lnTo>
                  <a:lnTo>
                    <a:pt x="170052" y="67690"/>
                  </a:lnTo>
                  <a:lnTo>
                    <a:pt x="172846" y="70865"/>
                  </a:lnTo>
                  <a:lnTo>
                    <a:pt x="175513" y="74167"/>
                  </a:lnTo>
                  <a:lnTo>
                    <a:pt x="178815" y="75818"/>
                  </a:lnTo>
                  <a:lnTo>
                    <a:pt x="182752" y="75818"/>
                  </a:lnTo>
                  <a:lnTo>
                    <a:pt x="186944" y="75818"/>
                  </a:lnTo>
                  <a:lnTo>
                    <a:pt x="190626" y="74167"/>
                  </a:lnTo>
                  <a:lnTo>
                    <a:pt x="193547" y="70738"/>
                  </a:lnTo>
                  <a:lnTo>
                    <a:pt x="196469" y="67436"/>
                  </a:lnTo>
                  <a:lnTo>
                    <a:pt x="197865" y="62610"/>
                  </a:lnTo>
                  <a:lnTo>
                    <a:pt x="197865" y="56006"/>
                  </a:lnTo>
                  <a:lnTo>
                    <a:pt x="197865" y="49275"/>
                  </a:lnTo>
                  <a:lnTo>
                    <a:pt x="196469" y="44195"/>
                  </a:lnTo>
                  <a:lnTo>
                    <a:pt x="193675" y="40893"/>
                  </a:lnTo>
                  <a:lnTo>
                    <a:pt x="190880" y="37591"/>
                  </a:lnTo>
                  <a:lnTo>
                    <a:pt x="187325" y="35940"/>
                  </a:lnTo>
                  <a:lnTo>
                    <a:pt x="183006" y="35940"/>
                  </a:lnTo>
                  <a:close/>
                </a:path>
                <a:path w="215264" h="116839">
                  <a:moveTo>
                    <a:pt x="178561" y="22732"/>
                  </a:moveTo>
                  <a:lnTo>
                    <a:pt x="186689" y="22732"/>
                  </a:lnTo>
                  <a:lnTo>
                    <a:pt x="193420" y="26288"/>
                  </a:lnTo>
                  <a:lnTo>
                    <a:pt x="198754" y="33400"/>
                  </a:lnTo>
                  <a:lnTo>
                    <a:pt x="198754" y="24129"/>
                  </a:lnTo>
                  <a:lnTo>
                    <a:pt x="214883" y="24129"/>
                  </a:lnTo>
                  <a:lnTo>
                    <a:pt x="214883" y="83057"/>
                  </a:lnTo>
                  <a:lnTo>
                    <a:pt x="214883" y="90804"/>
                  </a:lnTo>
                  <a:lnTo>
                    <a:pt x="198373" y="114553"/>
                  </a:lnTo>
                  <a:lnTo>
                    <a:pt x="194563" y="115823"/>
                  </a:lnTo>
                  <a:lnTo>
                    <a:pt x="189737" y="116458"/>
                  </a:lnTo>
                  <a:lnTo>
                    <a:pt x="183769" y="116458"/>
                  </a:lnTo>
                  <a:lnTo>
                    <a:pt x="172719" y="116458"/>
                  </a:lnTo>
                  <a:lnTo>
                    <a:pt x="164845" y="114553"/>
                  </a:lnTo>
                  <a:lnTo>
                    <a:pt x="160146" y="110743"/>
                  </a:lnTo>
                  <a:lnTo>
                    <a:pt x="155447" y="106933"/>
                  </a:lnTo>
                  <a:lnTo>
                    <a:pt x="153161" y="102107"/>
                  </a:lnTo>
                  <a:lnTo>
                    <a:pt x="153161" y="96265"/>
                  </a:lnTo>
                  <a:lnTo>
                    <a:pt x="153161" y="95630"/>
                  </a:lnTo>
                  <a:lnTo>
                    <a:pt x="153161" y="94868"/>
                  </a:lnTo>
                  <a:lnTo>
                    <a:pt x="153288" y="94106"/>
                  </a:lnTo>
                  <a:lnTo>
                    <a:pt x="173100" y="96519"/>
                  </a:lnTo>
                  <a:lnTo>
                    <a:pt x="173354" y="98805"/>
                  </a:lnTo>
                  <a:lnTo>
                    <a:pt x="174116" y="100456"/>
                  </a:lnTo>
                  <a:lnTo>
                    <a:pt x="175386" y="101218"/>
                  </a:lnTo>
                  <a:lnTo>
                    <a:pt x="177037" y="102488"/>
                  </a:lnTo>
                  <a:lnTo>
                    <a:pt x="179577" y="103123"/>
                  </a:lnTo>
                  <a:lnTo>
                    <a:pt x="183133" y="103123"/>
                  </a:lnTo>
                  <a:lnTo>
                    <a:pt x="187705" y="103123"/>
                  </a:lnTo>
                  <a:lnTo>
                    <a:pt x="191007" y="102488"/>
                  </a:lnTo>
                  <a:lnTo>
                    <a:pt x="193294" y="101091"/>
                  </a:lnTo>
                  <a:lnTo>
                    <a:pt x="194817" y="100202"/>
                  </a:lnTo>
                  <a:lnTo>
                    <a:pt x="195960" y="98678"/>
                  </a:lnTo>
                  <a:lnTo>
                    <a:pt x="196722" y="96646"/>
                  </a:lnTo>
                  <a:lnTo>
                    <a:pt x="197357" y="95249"/>
                  </a:lnTo>
                  <a:lnTo>
                    <a:pt x="197611" y="92582"/>
                  </a:lnTo>
                  <a:lnTo>
                    <a:pt x="197611" y="88772"/>
                  </a:lnTo>
                  <a:lnTo>
                    <a:pt x="197611" y="79120"/>
                  </a:lnTo>
                  <a:lnTo>
                    <a:pt x="192404" y="86232"/>
                  </a:lnTo>
                  <a:lnTo>
                    <a:pt x="185800" y="89788"/>
                  </a:lnTo>
                  <a:lnTo>
                    <a:pt x="177926" y="89788"/>
                  </a:lnTo>
                  <a:lnTo>
                    <a:pt x="169163" y="89788"/>
                  </a:lnTo>
                  <a:lnTo>
                    <a:pt x="162178" y="86105"/>
                  </a:lnTo>
                  <a:lnTo>
                    <a:pt x="156971" y="78612"/>
                  </a:lnTo>
                  <a:lnTo>
                    <a:pt x="152907" y="72770"/>
                  </a:lnTo>
                  <a:lnTo>
                    <a:pt x="151002" y="65404"/>
                  </a:lnTo>
                  <a:lnTo>
                    <a:pt x="151002" y="56641"/>
                  </a:lnTo>
                  <a:lnTo>
                    <a:pt x="170814" y="22732"/>
                  </a:lnTo>
                  <a:lnTo>
                    <a:pt x="178561" y="22732"/>
                  </a:lnTo>
                  <a:close/>
                </a:path>
                <a:path w="215264" h="116839">
                  <a:moveTo>
                    <a:pt x="106933" y="22732"/>
                  </a:moveTo>
                  <a:lnTo>
                    <a:pt x="140247" y="49744"/>
                  </a:lnTo>
                  <a:lnTo>
                    <a:pt x="140842" y="56768"/>
                  </a:lnTo>
                  <a:lnTo>
                    <a:pt x="140227" y="63888"/>
                  </a:lnTo>
                  <a:lnTo>
                    <a:pt x="107060" y="91312"/>
                  </a:lnTo>
                  <a:lnTo>
                    <a:pt x="100964" y="91312"/>
                  </a:lnTo>
                  <a:lnTo>
                    <a:pt x="73151" y="63626"/>
                  </a:lnTo>
                  <a:lnTo>
                    <a:pt x="73151" y="56006"/>
                  </a:lnTo>
                  <a:lnTo>
                    <a:pt x="73151" y="50291"/>
                  </a:lnTo>
                  <a:lnTo>
                    <a:pt x="100456" y="22732"/>
                  </a:lnTo>
                  <a:lnTo>
                    <a:pt x="106933" y="22732"/>
                  </a:lnTo>
                  <a:close/>
                </a:path>
                <a:path w="215264" h="116839">
                  <a:moveTo>
                    <a:pt x="0" y="0"/>
                  </a:moveTo>
                  <a:lnTo>
                    <a:pt x="18287" y="0"/>
                  </a:lnTo>
                  <a:lnTo>
                    <a:pt x="18287" y="74548"/>
                  </a:lnTo>
                  <a:lnTo>
                    <a:pt x="63753" y="74548"/>
                  </a:lnTo>
                  <a:lnTo>
                    <a:pt x="63753" y="89788"/>
                  </a:lnTo>
                  <a:lnTo>
                    <a:pt x="0" y="8978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5208" y="5079465"/>
              <a:ext cx="128803" cy="124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8797" y="5095112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4">
                  <a:moveTo>
                    <a:pt x="17398" y="24892"/>
                  </a:moveTo>
                  <a:lnTo>
                    <a:pt x="0" y="24892"/>
                  </a:lnTo>
                  <a:lnTo>
                    <a:pt x="0" y="90550"/>
                  </a:lnTo>
                  <a:lnTo>
                    <a:pt x="17398" y="90550"/>
                  </a:lnTo>
                  <a:lnTo>
                    <a:pt x="17398" y="24892"/>
                  </a:lnTo>
                  <a:close/>
                </a:path>
                <a:path w="95250" h="90804">
                  <a:moveTo>
                    <a:pt x="51053" y="24892"/>
                  </a:moveTo>
                  <a:lnTo>
                    <a:pt x="34925" y="24892"/>
                  </a:lnTo>
                  <a:lnTo>
                    <a:pt x="34925" y="90550"/>
                  </a:lnTo>
                  <a:lnTo>
                    <a:pt x="52323" y="90550"/>
                  </a:lnTo>
                  <a:lnTo>
                    <a:pt x="52323" y="53467"/>
                  </a:lnTo>
                  <a:lnTo>
                    <a:pt x="52704" y="48513"/>
                  </a:lnTo>
                  <a:lnTo>
                    <a:pt x="63626" y="36703"/>
                  </a:lnTo>
                  <a:lnTo>
                    <a:pt x="93393" y="36703"/>
                  </a:lnTo>
                  <a:lnTo>
                    <a:pt x="93090" y="35432"/>
                  </a:lnTo>
                  <a:lnTo>
                    <a:pt x="92716" y="34543"/>
                  </a:lnTo>
                  <a:lnTo>
                    <a:pt x="51053" y="34543"/>
                  </a:lnTo>
                  <a:lnTo>
                    <a:pt x="51053" y="24892"/>
                  </a:lnTo>
                  <a:close/>
                </a:path>
                <a:path w="95250" h="90804">
                  <a:moveTo>
                    <a:pt x="93393" y="36703"/>
                  </a:moveTo>
                  <a:lnTo>
                    <a:pt x="68960" y="36703"/>
                  </a:lnTo>
                  <a:lnTo>
                    <a:pt x="70992" y="37337"/>
                  </a:lnTo>
                  <a:lnTo>
                    <a:pt x="74294" y="39624"/>
                  </a:lnTo>
                  <a:lnTo>
                    <a:pt x="77342" y="90550"/>
                  </a:lnTo>
                  <a:lnTo>
                    <a:pt x="94741" y="90550"/>
                  </a:lnTo>
                  <a:lnTo>
                    <a:pt x="94635" y="43053"/>
                  </a:lnTo>
                  <a:lnTo>
                    <a:pt x="94487" y="40767"/>
                  </a:lnTo>
                  <a:lnTo>
                    <a:pt x="93725" y="38100"/>
                  </a:lnTo>
                  <a:lnTo>
                    <a:pt x="93393" y="36703"/>
                  </a:lnTo>
                  <a:close/>
                </a:path>
                <a:path w="95250" h="90804">
                  <a:moveTo>
                    <a:pt x="76580" y="23494"/>
                  </a:moveTo>
                  <a:lnTo>
                    <a:pt x="64007" y="23494"/>
                  </a:lnTo>
                  <a:lnTo>
                    <a:pt x="56768" y="27178"/>
                  </a:lnTo>
                  <a:lnTo>
                    <a:pt x="51053" y="34543"/>
                  </a:lnTo>
                  <a:lnTo>
                    <a:pt x="92716" y="34543"/>
                  </a:lnTo>
                  <a:lnTo>
                    <a:pt x="76580" y="23494"/>
                  </a:lnTo>
                  <a:close/>
                </a:path>
                <a:path w="95250" h="90804">
                  <a:moveTo>
                    <a:pt x="17398" y="0"/>
                  </a:moveTo>
                  <a:lnTo>
                    <a:pt x="0" y="0"/>
                  </a:lnTo>
                  <a:lnTo>
                    <a:pt x="0" y="16001"/>
                  </a:lnTo>
                  <a:lnTo>
                    <a:pt x="17398" y="16001"/>
                  </a:lnTo>
                  <a:lnTo>
                    <a:pt x="17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8797" y="5095112"/>
              <a:ext cx="95250" cy="90805"/>
            </a:xfrm>
            <a:custGeom>
              <a:avLst/>
              <a:gdLst/>
              <a:ahLst/>
              <a:cxnLst/>
              <a:rect l="l" t="t" r="r" b="b"/>
              <a:pathLst>
                <a:path w="95250" h="90804">
                  <a:moveTo>
                    <a:pt x="0" y="24892"/>
                  </a:moveTo>
                  <a:lnTo>
                    <a:pt x="17398" y="24892"/>
                  </a:lnTo>
                  <a:lnTo>
                    <a:pt x="17398" y="90550"/>
                  </a:lnTo>
                  <a:lnTo>
                    <a:pt x="0" y="90550"/>
                  </a:lnTo>
                  <a:lnTo>
                    <a:pt x="0" y="24892"/>
                  </a:lnTo>
                  <a:close/>
                </a:path>
                <a:path w="95250" h="90804">
                  <a:moveTo>
                    <a:pt x="72643" y="23494"/>
                  </a:moveTo>
                  <a:lnTo>
                    <a:pt x="76580" y="23494"/>
                  </a:lnTo>
                  <a:lnTo>
                    <a:pt x="80009" y="24130"/>
                  </a:lnTo>
                  <a:lnTo>
                    <a:pt x="83184" y="25526"/>
                  </a:lnTo>
                  <a:lnTo>
                    <a:pt x="86359" y="26924"/>
                  </a:lnTo>
                  <a:lnTo>
                    <a:pt x="88772" y="28701"/>
                  </a:lnTo>
                  <a:lnTo>
                    <a:pt x="90423" y="30861"/>
                  </a:lnTo>
                  <a:lnTo>
                    <a:pt x="92075" y="33019"/>
                  </a:lnTo>
                  <a:lnTo>
                    <a:pt x="93090" y="35432"/>
                  </a:lnTo>
                  <a:lnTo>
                    <a:pt x="93725" y="38100"/>
                  </a:lnTo>
                  <a:lnTo>
                    <a:pt x="94487" y="40767"/>
                  </a:lnTo>
                  <a:lnTo>
                    <a:pt x="94741" y="44704"/>
                  </a:lnTo>
                  <a:lnTo>
                    <a:pt x="94741" y="49784"/>
                  </a:lnTo>
                  <a:lnTo>
                    <a:pt x="94741" y="90550"/>
                  </a:lnTo>
                  <a:lnTo>
                    <a:pt x="77342" y="90550"/>
                  </a:lnTo>
                  <a:lnTo>
                    <a:pt x="77342" y="57023"/>
                  </a:lnTo>
                  <a:lnTo>
                    <a:pt x="77342" y="50037"/>
                  </a:lnTo>
                  <a:lnTo>
                    <a:pt x="68960" y="36703"/>
                  </a:lnTo>
                  <a:lnTo>
                    <a:pt x="66675" y="36703"/>
                  </a:lnTo>
                  <a:lnTo>
                    <a:pt x="63626" y="36703"/>
                  </a:lnTo>
                  <a:lnTo>
                    <a:pt x="60959" y="37592"/>
                  </a:lnTo>
                  <a:lnTo>
                    <a:pt x="58546" y="39243"/>
                  </a:lnTo>
                  <a:lnTo>
                    <a:pt x="56133" y="40893"/>
                  </a:lnTo>
                  <a:lnTo>
                    <a:pt x="54482" y="43053"/>
                  </a:lnTo>
                  <a:lnTo>
                    <a:pt x="53593" y="45719"/>
                  </a:lnTo>
                  <a:lnTo>
                    <a:pt x="52704" y="48513"/>
                  </a:lnTo>
                  <a:lnTo>
                    <a:pt x="52323" y="53467"/>
                  </a:lnTo>
                  <a:lnTo>
                    <a:pt x="52323" y="60832"/>
                  </a:lnTo>
                  <a:lnTo>
                    <a:pt x="52323" y="90550"/>
                  </a:lnTo>
                  <a:lnTo>
                    <a:pt x="34925" y="90550"/>
                  </a:lnTo>
                  <a:lnTo>
                    <a:pt x="34925" y="24892"/>
                  </a:lnTo>
                  <a:lnTo>
                    <a:pt x="51053" y="24892"/>
                  </a:lnTo>
                  <a:lnTo>
                    <a:pt x="51053" y="34543"/>
                  </a:lnTo>
                  <a:lnTo>
                    <a:pt x="56768" y="27178"/>
                  </a:lnTo>
                  <a:lnTo>
                    <a:pt x="64007" y="23494"/>
                  </a:lnTo>
                  <a:lnTo>
                    <a:pt x="72643" y="23494"/>
                  </a:lnTo>
                  <a:close/>
                </a:path>
                <a:path w="95250" h="90804">
                  <a:moveTo>
                    <a:pt x="0" y="0"/>
                  </a:moveTo>
                  <a:lnTo>
                    <a:pt x="17398" y="0"/>
                  </a:lnTo>
                  <a:lnTo>
                    <a:pt x="17398" y="16001"/>
                  </a:lnTo>
                  <a:lnTo>
                    <a:pt x="0" y="1600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8015" y="5810808"/>
            <a:ext cx="733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9277" y="5805932"/>
            <a:ext cx="5213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59723" y="4724400"/>
            <a:ext cx="360045" cy="1108075"/>
            <a:chOff x="8459723" y="4724400"/>
            <a:chExt cx="360045" cy="1108075"/>
          </a:xfrm>
        </p:grpSpPr>
        <p:sp>
          <p:nvSpPr>
            <p:cNvPr id="14" name="object 14"/>
            <p:cNvSpPr/>
            <p:nvPr/>
          </p:nvSpPr>
          <p:spPr>
            <a:xfrm>
              <a:off x="8459723" y="4724400"/>
              <a:ext cx="360045" cy="1108075"/>
            </a:xfrm>
            <a:custGeom>
              <a:avLst/>
              <a:gdLst/>
              <a:ahLst/>
              <a:cxnLst/>
              <a:rect l="l" t="t" r="r" b="b"/>
              <a:pathLst>
                <a:path w="360045" h="1108075">
                  <a:moveTo>
                    <a:pt x="359664" y="0"/>
                  </a:moveTo>
                  <a:lnTo>
                    <a:pt x="0" y="0"/>
                  </a:lnTo>
                  <a:lnTo>
                    <a:pt x="0" y="1107948"/>
                  </a:lnTo>
                  <a:lnTo>
                    <a:pt x="359664" y="1107948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3251" y="4773167"/>
              <a:ext cx="262255" cy="1013460"/>
            </a:xfrm>
            <a:custGeom>
              <a:avLst/>
              <a:gdLst/>
              <a:ahLst/>
              <a:cxnLst/>
              <a:rect l="l" t="t" r="r" b="b"/>
              <a:pathLst>
                <a:path w="262254" h="1013460">
                  <a:moveTo>
                    <a:pt x="262127" y="0"/>
                  </a:moveTo>
                  <a:lnTo>
                    <a:pt x="0" y="0"/>
                  </a:lnTo>
                  <a:lnTo>
                    <a:pt x="0" y="1013459"/>
                  </a:lnTo>
                  <a:lnTo>
                    <a:pt x="262127" y="1013459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D2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83168" y="4829555"/>
              <a:ext cx="184785" cy="859790"/>
            </a:xfrm>
            <a:custGeom>
              <a:avLst/>
              <a:gdLst/>
              <a:ahLst/>
              <a:cxnLst/>
              <a:rect l="l" t="t" r="r" b="b"/>
              <a:pathLst>
                <a:path w="184784" h="859789">
                  <a:moveTo>
                    <a:pt x="41148" y="246888"/>
                  </a:moveTo>
                  <a:lnTo>
                    <a:pt x="39878" y="238125"/>
                  </a:lnTo>
                  <a:lnTo>
                    <a:pt x="35052" y="233045"/>
                  </a:lnTo>
                  <a:lnTo>
                    <a:pt x="27813" y="226822"/>
                  </a:lnTo>
                  <a:lnTo>
                    <a:pt x="20574" y="225552"/>
                  </a:lnTo>
                  <a:lnTo>
                    <a:pt x="12065" y="226822"/>
                  </a:lnTo>
                  <a:lnTo>
                    <a:pt x="6096" y="233045"/>
                  </a:lnTo>
                  <a:lnTo>
                    <a:pt x="2413" y="238125"/>
                  </a:lnTo>
                  <a:lnTo>
                    <a:pt x="0" y="246888"/>
                  </a:lnTo>
                  <a:lnTo>
                    <a:pt x="2413" y="255651"/>
                  </a:lnTo>
                  <a:lnTo>
                    <a:pt x="6096" y="263144"/>
                  </a:lnTo>
                  <a:lnTo>
                    <a:pt x="12065" y="266954"/>
                  </a:lnTo>
                  <a:lnTo>
                    <a:pt x="20574" y="268224"/>
                  </a:lnTo>
                  <a:lnTo>
                    <a:pt x="27813" y="266954"/>
                  </a:lnTo>
                  <a:lnTo>
                    <a:pt x="35052" y="263144"/>
                  </a:lnTo>
                  <a:lnTo>
                    <a:pt x="39878" y="255651"/>
                  </a:lnTo>
                  <a:lnTo>
                    <a:pt x="41148" y="246888"/>
                  </a:lnTo>
                  <a:close/>
                </a:path>
                <a:path w="184784" h="859789">
                  <a:moveTo>
                    <a:pt x="41148" y="171450"/>
                  </a:moveTo>
                  <a:lnTo>
                    <a:pt x="39878" y="163576"/>
                  </a:lnTo>
                  <a:lnTo>
                    <a:pt x="35052" y="157988"/>
                  </a:lnTo>
                  <a:lnTo>
                    <a:pt x="27813" y="154686"/>
                  </a:lnTo>
                  <a:lnTo>
                    <a:pt x="20574" y="152400"/>
                  </a:lnTo>
                  <a:lnTo>
                    <a:pt x="12065" y="154686"/>
                  </a:lnTo>
                  <a:lnTo>
                    <a:pt x="6096" y="157988"/>
                  </a:lnTo>
                  <a:lnTo>
                    <a:pt x="2413" y="163576"/>
                  </a:lnTo>
                  <a:lnTo>
                    <a:pt x="0" y="171450"/>
                  </a:lnTo>
                  <a:lnTo>
                    <a:pt x="2413" y="179324"/>
                  </a:lnTo>
                  <a:lnTo>
                    <a:pt x="6096" y="184912"/>
                  </a:lnTo>
                  <a:lnTo>
                    <a:pt x="12065" y="189357"/>
                  </a:lnTo>
                  <a:lnTo>
                    <a:pt x="20574" y="190500"/>
                  </a:lnTo>
                  <a:lnTo>
                    <a:pt x="27813" y="189357"/>
                  </a:lnTo>
                  <a:lnTo>
                    <a:pt x="35052" y="184912"/>
                  </a:lnTo>
                  <a:lnTo>
                    <a:pt x="39878" y="179324"/>
                  </a:lnTo>
                  <a:lnTo>
                    <a:pt x="41148" y="171450"/>
                  </a:lnTo>
                  <a:close/>
                </a:path>
                <a:path w="184784" h="859789">
                  <a:moveTo>
                    <a:pt x="41148" y="93853"/>
                  </a:moveTo>
                  <a:lnTo>
                    <a:pt x="39878" y="85344"/>
                  </a:lnTo>
                  <a:lnTo>
                    <a:pt x="35052" y="80518"/>
                  </a:lnTo>
                  <a:lnTo>
                    <a:pt x="27813" y="74422"/>
                  </a:lnTo>
                  <a:lnTo>
                    <a:pt x="20574" y="73152"/>
                  </a:lnTo>
                  <a:lnTo>
                    <a:pt x="12065" y="74422"/>
                  </a:lnTo>
                  <a:lnTo>
                    <a:pt x="6096" y="80518"/>
                  </a:lnTo>
                  <a:lnTo>
                    <a:pt x="2413" y="85344"/>
                  </a:lnTo>
                  <a:lnTo>
                    <a:pt x="0" y="93853"/>
                  </a:lnTo>
                  <a:lnTo>
                    <a:pt x="2413" y="102362"/>
                  </a:lnTo>
                  <a:lnTo>
                    <a:pt x="6096" y="109728"/>
                  </a:lnTo>
                  <a:lnTo>
                    <a:pt x="12065" y="113411"/>
                  </a:lnTo>
                  <a:lnTo>
                    <a:pt x="20574" y="115824"/>
                  </a:lnTo>
                  <a:lnTo>
                    <a:pt x="27813" y="113411"/>
                  </a:lnTo>
                  <a:lnTo>
                    <a:pt x="35052" y="109728"/>
                  </a:lnTo>
                  <a:lnTo>
                    <a:pt x="39878" y="102362"/>
                  </a:lnTo>
                  <a:lnTo>
                    <a:pt x="41148" y="93853"/>
                  </a:lnTo>
                  <a:close/>
                </a:path>
                <a:path w="184784" h="859789">
                  <a:moveTo>
                    <a:pt x="41148" y="18415"/>
                  </a:moveTo>
                  <a:lnTo>
                    <a:pt x="39878" y="10414"/>
                  </a:lnTo>
                  <a:lnTo>
                    <a:pt x="35052" y="4572"/>
                  </a:lnTo>
                  <a:lnTo>
                    <a:pt x="27813" y="1143"/>
                  </a:lnTo>
                  <a:lnTo>
                    <a:pt x="20574" y="0"/>
                  </a:lnTo>
                  <a:lnTo>
                    <a:pt x="12065" y="1143"/>
                  </a:lnTo>
                  <a:lnTo>
                    <a:pt x="6096" y="4572"/>
                  </a:lnTo>
                  <a:lnTo>
                    <a:pt x="2413" y="10414"/>
                  </a:lnTo>
                  <a:lnTo>
                    <a:pt x="0" y="18415"/>
                  </a:lnTo>
                  <a:lnTo>
                    <a:pt x="2413" y="26543"/>
                  </a:lnTo>
                  <a:lnTo>
                    <a:pt x="6096" y="32385"/>
                  </a:lnTo>
                  <a:lnTo>
                    <a:pt x="12065" y="36957"/>
                  </a:lnTo>
                  <a:lnTo>
                    <a:pt x="20574" y="38100"/>
                  </a:lnTo>
                  <a:lnTo>
                    <a:pt x="27813" y="36957"/>
                  </a:lnTo>
                  <a:lnTo>
                    <a:pt x="35052" y="32385"/>
                  </a:lnTo>
                  <a:lnTo>
                    <a:pt x="39878" y="26543"/>
                  </a:lnTo>
                  <a:lnTo>
                    <a:pt x="41148" y="18415"/>
                  </a:lnTo>
                  <a:close/>
                </a:path>
                <a:path w="184784" h="859789">
                  <a:moveTo>
                    <a:pt x="102108" y="568452"/>
                  </a:moveTo>
                  <a:lnTo>
                    <a:pt x="54864" y="568452"/>
                  </a:lnTo>
                  <a:lnTo>
                    <a:pt x="54864" y="859536"/>
                  </a:lnTo>
                  <a:lnTo>
                    <a:pt x="102108" y="859536"/>
                  </a:lnTo>
                  <a:lnTo>
                    <a:pt x="102108" y="568452"/>
                  </a:lnTo>
                  <a:close/>
                </a:path>
                <a:path w="184784" h="859789">
                  <a:moveTo>
                    <a:pt x="112776" y="246888"/>
                  </a:moveTo>
                  <a:lnTo>
                    <a:pt x="111506" y="238125"/>
                  </a:lnTo>
                  <a:lnTo>
                    <a:pt x="106680" y="233045"/>
                  </a:lnTo>
                  <a:lnTo>
                    <a:pt x="99441" y="226822"/>
                  </a:lnTo>
                  <a:lnTo>
                    <a:pt x="90932" y="225552"/>
                  </a:lnTo>
                  <a:lnTo>
                    <a:pt x="83693" y="226822"/>
                  </a:lnTo>
                  <a:lnTo>
                    <a:pt x="72898" y="238125"/>
                  </a:lnTo>
                  <a:lnTo>
                    <a:pt x="71628" y="246888"/>
                  </a:lnTo>
                  <a:lnTo>
                    <a:pt x="72898" y="255651"/>
                  </a:lnTo>
                  <a:lnTo>
                    <a:pt x="77724" y="263144"/>
                  </a:lnTo>
                  <a:lnTo>
                    <a:pt x="83693" y="266954"/>
                  </a:lnTo>
                  <a:lnTo>
                    <a:pt x="90932" y="268224"/>
                  </a:lnTo>
                  <a:lnTo>
                    <a:pt x="99441" y="266954"/>
                  </a:lnTo>
                  <a:lnTo>
                    <a:pt x="106680" y="263144"/>
                  </a:lnTo>
                  <a:lnTo>
                    <a:pt x="111506" y="255651"/>
                  </a:lnTo>
                  <a:lnTo>
                    <a:pt x="112776" y="246888"/>
                  </a:lnTo>
                  <a:close/>
                </a:path>
                <a:path w="184784" h="859789">
                  <a:moveTo>
                    <a:pt x="112776" y="171450"/>
                  </a:moveTo>
                  <a:lnTo>
                    <a:pt x="111506" y="163576"/>
                  </a:lnTo>
                  <a:lnTo>
                    <a:pt x="106680" y="157988"/>
                  </a:lnTo>
                  <a:lnTo>
                    <a:pt x="99441" y="154686"/>
                  </a:lnTo>
                  <a:lnTo>
                    <a:pt x="90932" y="152400"/>
                  </a:lnTo>
                  <a:lnTo>
                    <a:pt x="83693" y="154686"/>
                  </a:lnTo>
                  <a:lnTo>
                    <a:pt x="77724" y="157988"/>
                  </a:lnTo>
                  <a:lnTo>
                    <a:pt x="72898" y="163576"/>
                  </a:lnTo>
                  <a:lnTo>
                    <a:pt x="71628" y="171450"/>
                  </a:lnTo>
                  <a:lnTo>
                    <a:pt x="72898" y="179324"/>
                  </a:lnTo>
                  <a:lnTo>
                    <a:pt x="77724" y="184912"/>
                  </a:lnTo>
                  <a:lnTo>
                    <a:pt x="83693" y="189357"/>
                  </a:lnTo>
                  <a:lnTo>
                    <a:pt x="90932" y="190500"/>
                  </a:lnTo>
                  <a:lnTo>
                    <a:pt x="99441" y="189357"/>
                  </a:lnTo>
                  <a:lnTo>
                    <a:pt x="106680" y="184912"/>
                  </a:lnTo>
                  <a:lnTo>
                    <a:pt x="111506" y="179324"/>
                  </a:lnTo>
                  <a:lnTo>
                    <a:pt x="112776" y="171450"/>
                  </a:lnTo>
                  <a:close/>
                </a:path>
                <a:path w="184784" h="859789">
                  <a:moveTo>
                    <a:pt x="112776" y="93853"/>
                  </a:moveTo>
                  <a:lnTo>
                    <a:pt x="111506" y="85344"/>
                  </a:lnTo>
                  <a:lnTo>
                    <a:pt x="106680" y="80518"/>
                  </a:lnTo>
                  <a:lnTo>
                    <a:pt x="99441" y="74422"/>
                  </a:lnTo>
                  <a:lnTo>
                    <a:pt x="90932" y="73152"/>
                  </a:lnTo>
                  <a:lnTo>
                    <a:pt x="83693" y="74422"/>
                  </a:lnTo>
                  <a:lnTo>
                    <a:pt x="72898" y="85344"/>
                  </a:lnTo>
                  <a:lnTo>
                    <a:pt x="71628" y="93853"/>
                  </a:lnTo>
                  <a:lnTo>
                    <a:pt x="72898" y="102362"/>
                  </a:lnTo>
                  <a:lnTo>
                    <a:pt x="77724" y="109728"/>
                  </a:lnTo>
                  <a:lnTo>
                    <a:pt x="83693" y="113411"/>
                  </a:lnTo>
                  <a:lnTo>
                    <a:pt x="90932" y="115824"/>
                  </a:lnTo>
                  <a:lnTo>
                    <a:pt x="99441" y="113411"/>
                  </a:lnTo>
                  <a:lnTo>
                    <a:pt x="106680" y="109728"/>
                  </a:lnTo>
                  <a:lnTo>
                    <a:pt x="111506" y="102362"/>
                  </a:lnTo>
                  <a:lnTo>
                    <a:pt x="112776" y="93853"/>
                  </a:lnTo>
                  <a:close/>
                </a:path>
                <a:path w="184784" h="859789">
                  <a:moveTo>
                    <a:pt x="112776" y="18415"/>
                  </a:moveTo>
                  <a:lnTo>
                    <a:pt x="111506" y="10414"/>
                  </a:lnTo>
                  <a:lnTo>
                    <a:pt x="106680" y="4572"/>
                  </a:lnTo>
                  <a:lnTo>
                    <a:pt x="99441" y="1143"/>
                  </a:lnTo>
                  <a:lnTo>
                    <a:pt x="90932" y="0"/>
                  </a:lnTo>
                  <a:lnTo>
                    <a:pt x="83693" y="1143"/>
                  </a:lnTo>
                  <a:lnTo>
                    <a:pt x="77724" y="4572"/>
                  </a:lnTo>
                  <a:lnTo>
                    <a:pt x="72898" y="10414"/>
                  </a:lnTo>
                  <a:lnTo>
                    <a:pt x="71628" y="18415"/>
                  </a:lnTo>
                  <a:lnTo>
                    <a:pt x="72898" y="26543"/>
                  </a:lnTo>
                  <a:lnTo>
                    <a:pt x="77724" y="32385"/>
                  </a:lnTo>
                  <a:lnTo>
                    <a:pt x="83693" y="36957"/>
                  </a:lnTo>
                  <a:lnTo>
                    <a:pt x="90932" y="38100"/>
                  </a:lnTo>
                  <a:lnTo>
                    <a:pt x="99441" y="36957"/>
                  </a:lnTo>
                  <a:lnTo>
                    <a:pt x="106680" y="32385"/>
                  </a:lnTo>
                  <a:lnTo>
                    <a:pt x="111506" y="26543"/>
                  </a:lnTo>
                  <a:lnTo>
                    <a:pt x="112776" y="18415"/>
                  </a:lnTo>
                  <a:close/>
                </a:path>
                <a:path w="184784" h="859789">
                  <a:moveTo>
                    <a:pt x="184404" y="246888"/>
                  </a:moveTo>
                  <a:lnTo>
                    <a:pt x="183134" y="238125"/>
                  </a:lnTo>
                  <a:lnTo>
                    <a:pt x="178308" y="233045"/>
                  </a:lnTo>
                  <a:lnTo>
                    <a:pt x="171069" y="226822"/>
                  </a:lnTo>
                  <a:lnTo>
                    <a:pt x="162560" y="225552"/>
                  </a:lnTo>
                  <a:lnTo>
                    <a:pt x="155321" y="226822"/>
                  </a:lnTo>
                  <a:lnTo>
                    <a:pt x="144526" y="238125"/>
                  </a:lnTo>
                  <a:lnTo>
                    <a:pt x="143256" y="246888"/>
                  </a:lnTo>
                  <a:lnTo>
                    <a:pt x="144526" y="255651"/>
                  </a:lnTo>
                  <a:lnTo>
                    <a:pt x="149352" y="263144"/>
                  </a:lnTo>
                  <a:lnTo>
                    <a:pt x="155321" y="266954"/>
                  </a:lnTo>
                  <a:lnTo>
                    <a:pt x="162560" y="268224"/>
                  </a:lnTo>
                  <a:lnTo>
                    <a:pt x="171069" y="266954"/>
                  </a:lnTo>
                  <a:lnTo>
                    <a:pt x="178308" y="263144"/>
                  </a:lnTo>
                  <a:lnTo>
                    <a:pt x="183134" y="255651"/>
                  </a:lnTo>
                  <a:lnTo>
                    <a:pt x="184404" y="246888"/>
                  </a:lnTo>
                  <a:close/>
                </a:path>
                <a:path w="184784" h="859789">
                  <a:moveTo>
                    <a:pt x="184404" y="171450"/>
                  </a:moveTo>
                  <a:lnTo>
                    <a:pt x="183134" y="163576"/>
                  </a:lnTo>
                  <a:lnTo>
                    <a:pt x="178308" y="157988"/>
                  </a:lnTo>
                  <a:lnTo>
                    <a:pt x="171069" y="154686"/>
                  </a:lnTo>
                  <a:lnTo>
                    <a:pt x="162560" y="152400"/>
                  </a:lnTo>
                  <a:lnTo>
                    <a:pt x="155321" y="154686"/>
                  </a:lnTo>
                  <a:lnTo>
                    <a:pt x="149352" y="157988"/>
                  </a:lnTo>
                  <a:lnTo>
                    <a:pt x="144526" y="163576"/>
                  </a:lnTo>
                  <a:lnTo>
                    <a:pt x="143256" y="171450"/>
                  </a:lnTo>
                  <a:lnTo>
                    <a:pt x="144526" y="179324"/>
                  </a:lnTo>
                  <a:lnTo>
                    <a:pt x="149352" y="184912"/>
                  </a:lnTo>
                  <a:lnTo>
                    <a:pt x="155321" y="189357"/>
                  </a:lnTo>
                  <a:lnTo>
                    <a:pt x="162560" y="190500"/>
                  </a:lnTo>
                  <a:lnTo>
                    <a:pt x="171069" y="189357"/>
                  </a:lnTo>
                  <a:lnTo>
                    <a:pt x="178308" y="184912"/>
                  </a:lnTo>
                  <a:lnTo>
                    <a:pt x="183134" y="179324"/>
                  </a:lnTo>
                  <a:lnTo>
                    <a:pt x="184404" y="171450"/>
                  </a:lnTo>
                  <a:close/>
                </a:path>
                <a:path w="184784" h="859789">
                  <a:moveTo>
                    <a:pt x="184404" y="93853"/>
                  </a:moveTo>
                  <a:lnTo>
                    <a:pt x="183134" y="85344"/>
                  </a:lnTo>
                  <a:lnTo>
                    <a:pt x="178308" y="80518"/>
                  </a:lnTo>
                  <a:lnTo>
                    <a:pt x="171069" y="74422"/>
                  </a:lnTo>
                  <a:lnTo>
                    <a:pt x="162560" y="73152"/>
                  </a:lnTo>
                  <a:lnTo>
                    <a:pt x="155321" y="74422"/>
                  </a:lnTo>
                  <a:lnTo>
                    <a:pt x="144526" y="85344"/>
                  </a:lnTo>
                  <a:lnTo>
                    <a:pt x="143256" y="93853"/>
                  </a:lnTo>
                  <a:lnTo>
                    <a:pt x="144526" y="102362"/>
                  </a:lnTo>
                  <a:lnTo>
                    <a:pt x="149352" y="109728"/>
                  </a:lnTo>
                  <a:lnTo>
                    <a:pt x="155321" y="113411"/>
                  </a:lnTo>
                  <a:lnTo>
                    <a:pt x="162560" y="115824"/>
                  </a:lnTo>
                  <a:lnTo>
                    <a:pt x="171069" y="113411"/>
                  </a:lnTo>
                  <a:lnTo>
                    <a:pt x="178308" y="109728"/>
                  </a:lnTo>
                  <a:lnTo>
                    <a:pt x="183134" y="102362"/>
                  </a:lnTo>
                  <a:lnTo>
                    <a:pt x="184404" y="93853"/>
                  </a:lnTo>
                  <a:close/>
                </a:path>
                <a:path w="184784" h="859789">
                  <a:moveTo>
                    <a:pt x="184404" y="18415"/>
                  </a:moveTo>
                  <a:lnTo>
                    <a:pt x="183134" y="10414"/>
                  </a:lnTo>
                  <a:lnTo>
                    <a:pt x="178308" y="4572"/>
                  </a:lnTo>
                  <a:lnTo>
                    <a:pt x="171069" y="1143"/>
                  </a:lnTo>
                  <a:lnTo>
                    <a:pt x="162560" y="0"/>
                  </a:lnTo>
                  <a:lnTo>
                    <a:pt x="155321" y="1143"/>
                  </a:lnTo>
                  <a:lnTo>
                    <a:pt x="149352" y="4572"/>
                  </a:lnTo>
                  <a:lnTo>
                    <a:pt x="144526" y="10414"/>
                  </a:lnTo>
                  <a:lnTo>
                    <a:pt x="143256" y="18415"/>
                  </a:lnTo>
                  <a:lnTo>
                    <a:pt x="144526" y="26543"/>
                  </a:lnTo>
                  <a:lnTo>
                    <a:pt x="149352" y="32385"/>
                  </a:lnTo>
                  <a:lnTo>
                    <a:pt x="155321" y="36957"/>
                  </a:lnTo>
                  <a:lnTo>
                    <a:pt x="162560" y="38100"/>
                  </a:lnTo>
                  <a:lnTo>
                    <a:pt x="171069" y="36957"/>
                  </a:lnTo>
                  <a:lnTo>
                    <a:pt x="178308" y="32385"/>
                  </a:lnTo>
                  <a:lnTo>
                    <a:pt x="183134" y="26543"/>
                  </a:lnTo>
                  <a:lnTo>
                    <a:pt x="184404" y="18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638679" y="5062728"/>
            <a:ext cx="5761355" cy="378460"/>
            <a:chOff x="2638679" y="5062728"/>
            <a:chExt cx="5761355" cy="378460"/>
          </a:xfrm>
        </p:grpSpPr>
        <p:sp>
          <p:nvSpPr>
            <p:cNvPr id="18" name="object 18"/>
            <p:cNvSpPr/>
            <p:nvPr/>
          </p:nvSpPr>
          <p:spPr>
            <a:xfrm>
              <a:off x="2638679" y="5209667"/>
              <a:ext cx="5761355" cy="134620"/>
            </a:xfrm>
            <a:custGeom>
              <a:avLst/>
              <a:gdLst/>
              <a:ahLst/>
              <a:cxnLst/>
              <a:rect l="l" t="t" r="r" b="b"/>
              <a:pathLst>
                <a:path w="5761355" h="134620">
                  <a:moveTo>
                    <a:pt x="115315" y="0"/>
                  </a:moveTo>
                  <a:lnTo>
                    <a:pt x="0" y="67182"/>
                  </a:lnTo>
                  <a:lnTo>
                    <a:pt x="108331" y="130428"/>
                  </a:lnTo>
                  <a:lnTo>
                    <a:pt x="115315" y="134365"/>
                  </a:lnTo>
                  <a:lnTo>
                    <a:pt x="124206" y="132079"/>
                  </a:lnTo>
                  <a:lnTo>
                    <a:pt x="128143" y="125221"/>
                  </a:lnTo>
                  <a:lnTo>
                    <a:pt x="132206" y="118236"/>
                  </a:lnTo>
                  <a:lnTo>
                    <a:pt x="129920" y="109346"/>
                  </a:lnTo>
                  <a:lnTo>
                    <a:pt x="122935" y="105409"/>
                  </a:lnTo>
                  <a:lnTo>
                    <a:pt x="82223" y="81660"/>
                  </a:lnTo>
                  <a:lnTo>
                    <a:pt x="28828" y="81660"/>
                  </a:lnTo>
                  <a:lnTo>
                    <a:pt x="28701" y="52704"/>
                  </a:lnTo>
                  <a:lnTo>
                    <a:pt x="82465" y="52690"/>
                  </a:lnTo>
                  <a:lnTo>
                    <a:pt x="129793" y="25018"/>
                  </a:lnTo>
                  <a:lnTo>
                    <a:pt x="132206" y="16128"/>
                  </a:lnTo>
                  <a:lnTo>
                    <a:pt x="128143" y="9270"/>
                  </a:lnTo>
                  <a:lnTo>
                    <a:pt x="124078" y="2285"/>
                  </a:lnTo>
                  <a:lnTo>
                    <a:pt x="115315" y="0"/>
                  </a:lnTo>
                  <a:close/>
                </a:path>
                <a:path w="5761355" h="134620">
                  <a:moveTo>
                    <a:pt x="82465" y="52690"/>
                  </a:moveTo>
                  <a:lnTo>
                    <a:pt x="28701" y="52704"/>
                  </a:lnTo>
                  <a:lnTo>
                    <a:pt x="28828" y="81660"/>
                  </a:lnTo>
                  <a:lnTo>
                    <a:pt x="82199" y="81646"/>
                  </a:lnTo>
                  <a:lnTo>
                    <a:pt x="78957" y="79755"/>
                  </a:lnTo>
                  <a:lnTo>
                    <a:pt x="36068" y="79755"/>
                  </a:lnTo>
                  <a:lnTo>
                    <a:pt x="36068" y="54736"/>
                  </a:lnTo>
                  <a:lnTo>
                    <a:pt x="78957" y="54736"/>
                  </a:lnTo>
                  <a:lnTo>
                    <a:pt x="82465" y="52690"/>
                  </a:lnTo>
                  <a:close/>
                </a:path>
                <a:path w="5761355" h="134620">
                  <a:moveTo>
                    <a:pt x="82199" y="81646"/>
                  </a:moveTo>
                  <a:lnTo>
                    <a:pt x="28828" y="81660"/>
                  </a:lnTo>
                  <a:lnTo>
                    <a:pt x="82223" y="81660"/>
                  </a:lnTo>
                  <a:close/>
                </a:path>
                <a:path w="5761355" h="134620">
                  <a:moveTo>
                    <a:pt x="5761101" y="51180"/>
                  </a:moveTo>
                  <a:lnTo>
                    <a:pt x="82465" y="52690"/>
                  </a:lnTo>
                  <a:lnTo>
                    <a:pt x="57512" y="67246"/>
                  </a:lnTo>
                  <a:lnTo>
                    <a:pt x="82199" y="81646"/>
                  </a:lnTo>
                  <a:lnTo>
                    <a:pt x="5761228" y="80136"/>
                  </a:lnTo>
                  <a:lnTo>
                    <a:pt x="5761101" y="51180"/>
                  </a:lnTo>
                  <a:close/>
                </a:path>
                <a:path w="5761355" h="134620">
                  <a:moveTo>
                    <a:pt x="36068" y="54736"/>
                  </a:moveTo>
                  <a:lnTo>
                    <a:pt x="36068" y="79755"/>
                  </a:lnTo>
                  <a:lnTo>
                    <a:pt x="57512" y="67246"/>
                  </a:lnTo>
                  <a:lnTo>
                    <a:pt x="36068" y="54736"/>
                  </a:lnTo>
                  <a:close/>
                </a:path>
                <a:path w="5761355" h="134620">
                  <a:moveTo>
                    <a:pt x="57512" y="67246"/>
                  </a:moveTo>
                  <a:lnTo>
                    <a:pt x="36068" y="79755"/>
                  </a:lnTo>
                  <a:lnTo>
                    <a:pt x="78957" y="79755"/>
                  </a:lnTo>
                  <a:lnTo>
                    <a:pt x="57512" y="67246"/>
                  </a:lnTo>
                  <a:close/>
                </a:path>
                <a:path w="5761355" h="134620">
                  <a:moveTo>
                    <a:pt x="78957" y="54736"/>
                  </a:moveTo>
                  <a:lnTo>
                    <a:pt x="36068" y="54736"/>
                  </a:lnTo>
                  <a:lnTo>
                    <a:pt x="57512" y="67246"/>
                  </a:lnTo>
                  <a:lnTo>
                    <a:pt x="78957" y="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40024" y="5062728"/>
              <a:ext cx="4069079" cy="378460"/>
            </a:xfrm>
            <a:custGeom>
              <a:avLst/>
              <a:gdLst/>
              <a:ahLst/>
              <a:cxnLst/>
              <a:rect l="l" t="t" r="r" b="b"/>
              <a:pathLst>
                <a:path w="4069079" h="378460">
                  <a:moveTo>
                    <a:pt x="4069079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4069079" y="377952"/>
                  </a:lnTo>
                  <a:lnTo>
                    <a:pt x="4069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79140" y="5067680"/>
            <a:ext cx="3993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[www-authenticate, domain,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nonce]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664195" y="5128259"/>
            <a:ext cx="297180" cy="295910"/>
            <a:chOff x="7664195" y="5128259"/>
            <a:chExt cx="297180" cy="295910"/>
          </a:xfrm>
        </p:grpSpPr>
        <p:sp>
          <p:nvSpPr>
            <p:cNvPr id="22" name="object 22"/>
            <p:cNvSpPr/>
            <p:nvPr/>
          </p:nvSpPr>
          <p:spPr>
            <a:xfrm>
              <a:off x="7668767" y="5132831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90" h="287020">
                  <a:moveTo>
                    <a:pt x="144017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6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7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5" y="143256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68767" y="5132831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90" h="287020">
                  <a:moveTo>
                    <a:pt x="0" y="143256"/>
                  </a:moveTo>
                  <a:lnTo>
                    <a:pt x="7345" y="97974"/>
                  </a:lnTo>
                  <a:lnTo>
                    <a:pt x="27797" y="58649"/>
                  </a:lnTo>
                  <a:lnTo>
                    <a:pt x="58978" y="27639"/>
                  </a:lnTo>
                  <a:lnTo>
                    <a:pt x="98511" y="7303"/>
                  </a:lnTo>
                  <a:lnTo>
                    <a:pt x="144017" y="0"/>
                  </a:lnTo>
                  <a:lnTo>
                    <a:pt x="189524" y="7303"/>
                  </a:lnTo>
                  <a:lnTo>
                    <a:pt x="229057" y="27639"/>
                  </a:lnTo>
                  <a:lnTo>
                    <a:pt x="260238" y="58649"/>
                  </a:lnTo>
                  <a:lnTo>
                    <a:pt x="280690" y="97974"/>
                  </a:lnTo>
                  <a:lnTo>
                    <a:pt x="288035" y="143256"/>
                  </a:lnTo>
                  <a:lnTo>
                    <a:pt x="280690" y="188537"/>
                  </a:lnTo>
                  <a:lnTo>
                    <a:pt x="260238" y="227862"/>
                  </a:lnTo>
                  <a:lnTo>
                    <a:pt x="229057" y="258872"/>
                  </a:lnTo>
                  <a:lnTo>
                    <a:pt x="189524" y="279208"/>
                  </a:lnTo>
                  <a:lnTo>
                    <a:pt x="144017" y="286512"/>
                  </a:lnTo>
                  <a:lnTo>
                    <a:pt x="98511" y="279208"/>
                  </a:lnTo>
                  <a:lnTo>
                    <a:pt x="58978" y="258872"/>
                  </a:lnTo>
                  <a:lnTo>
                    <a:pt x="27797" y="227862"/>
                  </a:lnTo>
                  <a:lnTo>
                    <a:pt x="7345" y="188537"/>
                  </a:lnTo>
                  <a:lnTo>
                    <a:pt x="0" y="1432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38364" y="51109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84882" y="5538215"/>
            <a:ext cx="5904230" cy="361315"/>
            <a:chOff x="2484882" y="5538215"/>
            <a:chExt cx="5904230" cy="361315"/>
          </a:xfrm>
        </p:grpSpPr>
        <p:sp>
          <p:nvSpPr>
            <p:cNvPr id="26" name="object 26"/>
            <p:cNvSpPr/>
            <p:nvPr/>
          </p:nvSpPr>
          <p:spPr>
            <a:xfrm>
              <a:off x="2484882" y="5680595"/>
              <a:ext cx="5904230" cy="134620"/>
            </a:xfrm>
            <a:custGeom>
              <a:avLst/>
              <a:gdLst/>
              <a:ahLst/>
              <a:cxnLst/>
              <a:rect l="l" t="t" r="r" b="b"/>
              <a:pathLst>
                <a:path w="5904230" h="134620">
                  <a:moveTo>
                    <a:pt x="5788787" y="0"/>
                  </a:moveTo>
                  <a:lnTo>
                    <a:pt x="5779897" y="2324"/>
                  </a:lnTo>
                  <a:lnTo>
                    <a:pt x="5775833" y="9232"/>
                  </a:lnTo>
                  <a:lnTo>
                    <a:pt x="5771896" y="16141"/>
                  </a:lnTo>
                  <a:lnTo>
                    <a:pt x="5774182" y="25006"/>
                  </a:lnTo>
                  <a:lnTo>
                    <a:pt x="5821642" y="52728"/>
                  </a:lnTo>
                  <a:lnTo>
                    <a:pt x="5875401" y="52743"/>
                  </a:lnTo>
                  <a:lnTo>
                    <a:pt x="5875401" y="81699"/>
                  </a:lnTo>
                  <a:lnTo>
                    <a:pt x="5821642" y="81699"/>
                  </a:lnTo>
                  <a:lnTo>
                    <a:pt x="5774182" y="109397"/>
                  </a:lnTo>
                  <a:lnTo>
                    <a:pt x="5771769" y="118262"/>
                  </a:lnTo>
                  <a:lnTo>
                    <a:pt x="5779897" y="132080"/>
                  </a:lnTo>
                  <a:lnTo>
                    <a:pt x="5788787" y="134404"/>
                  </a:lnTo>
                  <a:lnTo>
                    <a:pt x="5879159" y="81699"/>
                  </a:lnTo>
                  <a:lnTo>
                    <a:pt x="5875401" y="81699"/>
                  </a:lnTo>
                  <a:lnTo>
                    <a:pt x="5879183" y="81684"/>
                  </a:lnTo>
                  <a:lnTo>
                    <a:pt x="5903976" y="67233"/>
                  </a:lnTo>
                  <a:lnTo>
                    <a:pt x="5788787" y="0"/>
                  </a:lnTo>
                  <a:close/>
                </a:path>
                <a:path w="5904230" h="134620">
                  <a:moveTo>
                    <a:pt x="5846474" y="67221"/>
                  </a:moveTo>
                  <a:lnTo>
                    <a:pt x="5821666" y="81684"/>
                  </a:lnTo>
                  <a:lnTo>
                    <a:pt x="5875401" y="81699"/>
                  </a:lnTo>
                  <a:lnTo>
                    <a:pt x="5875401" y="79730"/>
                  </a:lnTo>
                  <a:lnTo>
                    <a:pt x="5867908" y="79730"/>
                  </a:lnTo>
                  <a:lnTo>
                    <a:pt x="5846474" y="67221"/>
                  </a:lnTo>
                  <a:close/>
                </a:path>
                <a:path w="5904230" h="134620">
                  <a:moveTo>
                    <a:pt x="0" y="51168"/>
                  </a:moveTo>
                  <a:lnTo>
                    <a:pt x="0" y="80124"/>
                  </a:lnTo>
                  <a:lnTo>
                    <a:pt x="5821666" y="81684"/>
                  </a:lnTo>
                  <a:lnTo>
                    <a:pt x="5846474" y="67221"/>
                  </a:lnTo>
                  <a:lnTo>
                    <a:pt x="5821642" y="52728"/>
                  </a:lnTo>
                  <a:lnTo>
                    <a:pt x="0" y="51168"/>
                  </a:lnTo>
                  <a:close/>
                </a:path>
                <a:path w="5904230" h="134620">
                  <a:moveTo>
                    <a:pt x="5867908" y="54724"/>
                  </a:moveTo>
                  <a:lnTo>
                    <a:pt x="5846474" y="67221"/>
                  </a:lnTo>
                  <a:lnTo>
                    <a:pt x="5867908" y="79730"/>
                  </a:lnTo>
                  <a:lnTo>
                    <a:pt x="5867908" y="54724"/>
                  </a:lnTo>
                  <a:close/>
                </a:path>
                <a:path w="5904230" h="134620">
                  <a:moveTo>
                    <a:pt x="5875401" y="54724"/>
                  </a:moveTo>
                  <a:lnTo>
                    <a:pt x="5867908" y="54724"/>
                  </a:lnTo>
                  <a:lnTo>
                    <a:pt x="5867908" y="79730"/>
                  </a:lnTo>
                  <a:lnTo>
                    <a:pt x="5875401" y="79730"/>
                  </a:lnTo>
                  <a:lnTo>
                    <a:pt x="5875401" y="54724"/>
                  </a:lnTo>
                  <a:close/>
                </a:path>
                <a:path w="5904230" h="134620">
                  <a:moveTo>
                    <a:pt x="5821642" y="52728"/>
                  </a:moveTo>
                  <a:lnTo>
                    <a:pt x="5846474" y="67221"/>
                  </a:lnTo>
                  <a:lnTo>
                    <a:pt x="5867908" y="54724"/>
                  </a:lnTo>
                  <a:lnTo>
                    <a:pt x="5875401" y="54724"/>
                  </a:lnTo>
                  <a:lnTo>
                    <a:pt x="5875401" y="52743"/>
                  </a:lnTo>
                  <a:lnTo>
                    <a:pt x="5821642" y="52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60192" y="5538215"/>
              <a:ext cx="5041900" cy="361315"/>
            </a:xfrm>
            <a:custGeom>
              <a:avLst/>
              <a:gdLst/>
              <a:ahLst/>
              <a:cxnLst/>
              <a:rect l="l" t="t" r="r" b="b"/>
              <a:pathLst>
                <a:path w="5041900" h="361314">
                  <a:moveTo>
                    <a:pt x="5041391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5041391" y="361188"/>
                  </a:lnTo>
                  <a:lnTo>
                    <a:pt x="5041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062097" y="5544108"/>
            <a:ext cx="5041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[domain, Id, digest = h(nonce, Id,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password)]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22613" y="5592889"/>
            <a:ext cx="273685" cy="299085"/>
            <a:chOff x="2622613" y="5592889"/>
            <a:chExt cx="273685" cy="299085"/>
          </a:xfrm>
        </p:grpSpPr>
        <p:sp>
          <p:nvSpPr>
            <p:cNvPr id="30" name="object 30"/>
            <p:cNvSpPr/>
            <p:nvPr/>
          </p:nvSpPr>
          <p:spPr>
            <a:xfrm>
              <a:off x="2627376" y="5597652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60" h="289560">
                  <a:moveTo>
                    <a:pt x="131825" y="0"/>
                  </a:moveTo>
                  <a:lnTo>
                    <a:pt x="90172" y="7381"/>
                  </a:lnTo>
                  <a:lnTo>
                    <a:pt x="53986" y="27934"/>
                  </a:lnTo>
                  <a:lnTo>
                    <a:pt x="25444" y="59275"/>
                  </a:lnTo>
                  <a:lnTo>
                    <a:pt x="6723" y="99018"/>
                  </a:lnTo>
                  <a:lnTo>
                    <a:pt x="0" y="144780"/>
                  </a:lnTo>
                  <a:lnTo>
                    <a:pt x="6723" y="190541"/>
                  </a:lnTo>
                  <a:lnTo>
                    <a:pt x="25444" y="230284"/>
                  </a:lnTo>
                  <a:lnTo>
                    <a:pt x="53986" y="261625"/>
                  </a:lnTo>
                  <a:lnTo>
                    <a:pt x="90172" y="282178"/>
                  </a:lnTo>
                  <a:lnTo>
                    <a:pt x="131825" y="289560"/>
                  </a:lnTo>
                  <a:lnTo>
                    <a:pt x="173479" y="282178"/>
                  </a:lnTo>
                  <a:lnTo>
                    <a:pt x="209665" y="261625"/>
                  </a:lnTo>
                  <a:lnTo>
                    <a:pt x="238207" y="230284"/>
                  </a:lnTo>
                  <a:lnTo>
                    <a:pt x="256928" y="190541"/>
                  </a:lnTo>
                  <a:lnTo>
                    <a:pt x="263651" y="144780"/>
                  </a:lnTo>
                  <a:lnTo>
                    <a:pt x="256928" y="99018"/>
                  </a:lnTo>
                  <a:lnTo>
                    <a:pt x="238207" y="59275"/>
                  </a:lnTo>
                  <a:lnTo>
                    <a:pt x="209665" y="27934"/>
                  </a:lnTo>
                  <a:lnTo>
                    <a:pt x="173479" y="7381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27376" y="5597652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60" h="289560">
                  <a:moveTo>
                    <a:pt x="0" y="144780"/>
                  </a:moveTo>
                  <a:lnTo>
                    <a:pt x="6723" y="99018"/>
                  </a:lnTo>
                  <a:lnTo>
                    <a:pt x="25444" y="59275"/>
                  </a:lnTo>
                  <a:lnTo>
                    <a:pt x="53986" y="27934"/>
                  </a:lnTo>
                  <a:lnTo>
                    <a:pt x="90172" y="7381"/>
                  </a:lnTo>
                  <a:lnTo>
                    <a:pt x="131825" y="0"/>
                  </a:lnTo>
                  <a:lnTo>
                    <a:pt x="173479" y="7381"/>
                  </a:lnTo>
                  <a:lnTo>
                    <a:pt x="209665" y="27934"/>
                  </a:lnTo>
                  <a:lnTo>
                    <a:pt x="238207" y="59275"/>
                  </a:lnTo>
                  <a:lnTo>
                    <a:pt x="256928" y="99018"/>
                  </a:lnTo>
                  <a:lnTo>
                    <a:pt x="263651" y="144780"/>
                  </a:lnTo>
                  <a:lnTo>
                    <a:pt x="256928" y="190541"/>
                  </a:lnTo>
                  <a:lnTo>
                    <a:pt x="238207" y="230284"/>
                  </a:lnTo>
                  <a:lnTo>
                    <a:pt x="209665" y="261625"/>
                  </a:lnTo>
                  <a:lnTo>
                    <a:pt x="173479" y="282178"/>
                  </a:lnTo>
                  <a:lnTo>
                    <a:pt x="131825" y="289560"/>
                  </a:lnTo>
                  <a:lnTo>
                    <a:pt x="90172" y="282178"/>
                  </a:lnTo>
                  <a:lnTo>
                    <a:pt x="53986" y="261625"/>
                  </a:lnTo>
                  <a:lnTo>
                    <a:pt x="25444" y="230284"/>
                  </a:lnTo>
                  <a:lnTo>
                    <a:pt x="6723" y="190541"/>
                  </a:lnTo>
                  <a:lnTo>
                    <a:pt x="0" y="1447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84145" y="557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79831" y="4965827"/>
            <a:ext cx="1221740" cy="799465"/>
            <a:chOff x="179831" y="4965827"/>
            <a:chExt cx="1221740" cy="799465"/>
          </a:xfrm>
        </p:grpSpPr>
        <p:sp>
          <p:nvSpPr>
            <p:cNvPr id="34" name="object 34"/>
            <p:cNvSpPr/>
            <p:nvPr/>
          </p:nvSpPr>
          <p:spPr>
            <a:xfrm>
              <a:off x="691895" y="4965827"/>
              <a:ext cx="709930" cy="799465"/>
            </a:xfrm>
            <a:custGeom>
              <a:avLst/>
              <a:gdLst/>
              <a:ahLst/>
              <a:cxnLst/>
              <a:rect l="l" t="t" r="r" b="b"/>
              <a:pathLst>
                <a:path w="709930" h="799464">
                  <a:moveTo>
                    <a:pt x="643521" y="662660"/>
                  </a:moveTo>
                  <a:lnTo>
                    <a:pt x="617982" y="662660"/>
                  </a:lnTo>
                  <a:lnTo>
                    <a:pt x="637032" y="683920"/>
                  </a:lnTo>
                  <a:lnTo>
                    <a:pt x="634238" y="686396"/>
                  </a:lnTo>
                  <a:lnTo>
                    <a:pt x="613918" y="702284"/>
                  </a:lnTo>
                  <a:lnTo>
                    <a:pt x="608312" y="706127"/>
                  </a:lnTo>
                  <a:lnTo>
                    <a:pt x="596138" y="789470"/>
                  </a:lnTo>
                  <a:lnTo>
                    <a:pt x="601599" y="796721"/>
                  </a:lnTo>
                  <a:lnTo>
                    <a:pt x="617220" y="798995"/>
                  </a:lnTo>
                  <a:lnTo>
                    <a:pt x="624459" y="793584"/>
                  </a:lnTo>
                  <a:lnTo>
                    <a:pt x="643521" y="662660"/>
                  </a:lnTo>
                  <a:close/>
                </a:path>
                <a:path w="709930" h="799464">
                  <a:moveTo>
                    <a:pt x="382866" y="0"/>
                  </a:moveTo>
                  <a:lnTo>
                    <a:pt x="326466" y="4953"/>
                  </a:lnTo>
                  <a:lnTo>
                    <a:pt x="271894" y="17780"/>
                  </a:lnTo>
                  <a:lnTo>
                    <a:pt x="220002" y="38481"/>
                  </a:lnTo>
                  <a:lnTo>
                    <a:pt x="171691" y="66167"/>
                  </a:lnTo>
                  <a:lnTo>
                    <a:pt x="127609" y="100837"/>
                  </a:lnTo>
                  <a:lnTo>
                    <a:pt x="88773" y="141605"/>
                  </a:lnTo>
                  <a:lnTo>
                    <a:pt x="55841" y="188214"/>
                  </a:lnTo>
                  <a:lnTo>
                    <a:pt x="37617" y="222250"/>
                  </a:lnTo>
                  <a:lnTo>
                    <a:pt x="22580" y="258699"/>
                  </a:lnTo>
                  <a:lnTo>
                    <a:pt x="11163" y="296926"/>
                  </a:lnTo>
                  <a:lnTo>
                    <a:pt x="3721" y="335534"/>
                  </a:lnTo>
                  <a:lnTo>
                    <a:pt x="317" y="374269"/>
                  </a:lnTo>
                  <a:lnTo>
                    <a:pt x="0" y="393446"/>
                  </a:lnTo>
                  <a:lnTo>
                    <a:pt x="673" y="412369"/>
                  </a:lnTo>
                  <a:lnTo>
                    <a:pt x="8140" y="468503"/>
                  </a:lnTo>
                  <a:lnTo>
                    <a:pt x="23533" y="522478"/>
                  </a:lnTo>
                  <a:lnTo>
                    <a:pt x="46304" y="573278"/>
                  </a:lnTo>
                  <a:lnTo>
                    <a:pt x="76123" y="620395"/>
                  </a:lnTo>
                  <a:lnTo>
                    <a:pt x="112598" y="662901"/>
                  </a:lnTo>
                  <a:lnTo>
                    <a:pt x="155092" y="699922"/>
                  </a:lnTo>
                  <a:lnTo>
                    <a:pt x="203352" y="730732"/>
                  </a:lnTo>
                  <a:lnTo>
                    <a:pt x="238480" y="747306"/>
                  </a:lnTo>
                  <a:lnTo>
                    <a:pt x="275767" y="760552"/>
                  </a:lnTo>
                  <a:lnTo>
                    <a:pt x="326009" y="771969"/>
                  </a:lnTo>
                  <a:lnTo>
                    <a:pt x="376796" y="776579"/>
                  </a:lnTo>
                  <a:lnTo>
                    <a:pt x="402069" y="776414"/>
                  </a:lnTo>
                  <a:lnTo>
                    <a:pt x="452208" y="771042"/>
                  </a:lnTo>
                  <a:lnTo>
                    <a:pt x="501116" y="759129"/>
                  </a:lnTo>
                  <a:lnTo>
                    <a:pt x="531545" y="748055"/>
                  </a:lnTo>
                  <a:lnTo>
                    <a:pt x="378345" y="748055"/>
                  </a:lnTo>
                  <a:lnTo>
                    <a:pt x="354863" y="746810"/>
                  </a:lnTo>
                  <a:lnTo>
                    <a:pt x="308013" y="739444"/>
                  </a:lnTo>
                  <a:lnTo>
                    <a:pt x="267030" y="727633"/>
                  </a:lnTo>
                  <a:lnTo>
                    <a:pt x="217462" y="705891"/>
                  </a:lnTo>
                  <a:lnTo>
                    <a:pt x="172758" y="677456"/>
                  </a:lnTo>
                  <a:lnTo>
                    <a:pt x="133337" y="643229"/>
                  </a:lnTo>
                  <a:lnTo>
                    <a:pt x="99517" y="604012"/>
                  </a:lnTo>
                  <a:lnTo>
                    <a:pt x="71805" y="560451"/>
                  </a:lnTo>
                  <a:lnTo>
                    <a:pt x="50571" y="513207"/>
                  </a:lnTo>
                  <a:lnTo>
                    <a:pt x="36245" y="463296"/>
                  </a:lnTo>
                  <a:lnTo>
                    <a:pt x="29235" y="411353"/>
                  </a:lnTo>
                  <a:lnTo>
                    <a:pt x="28575" y="393827"/>
                  </a:lnTo>
                  <a:lnTo>
                    <a:pt x="28829" y="376047"/>
                  </a:lnTo>
                  <a:lnTo>
                    <a:pt x="34925" y="322453"/>
                  </a:lnTo>
                  <a:lnTo>
                    <a:pt x="49237" y="268986"/>
                  </a:lnTo>
                  <a:lnTo>
                    <a:pt x="71208" y="219075"/>
                  </a:lnTo>
                  <a:lnTo>
                    <a:pt x="99644" y="174117"/>
                  </a:lnTo>
                  <a:lnTo>
                    <a:pt x="133794" y="134366"/>
                  </a:lnTo>
                  <a:lnTo>
                    <a:pt x="173126" y="100330"/>
                  </a:lnTo>
                  <a:lnTo>
                    <a:pt x="216573" y="72390"/>
                  </a:lnTo>
                  <a:lnTo>
                    <a:pt x="263588" y="50927"/>
                  </a:lnTo>
                  <a:lnTo>
                    <a:pt x="313232" y="36449"/>
                  </a:lnTo>
                  <a:lnTo>
                    <a:pt x="364947" y="29210"/>
                  </a:lnTo>
                  <a:lnTo>
                    <a:pt x="382562" y="28575"/>
                  </a:lnTo>
                  <a:lnTo>
                    <a:pt x="533120" y="28575"/>
                  </a:lnTo>
                  <a:lnTo>
                    <a:pt x="530072" y="27305"/>
                  </a:lnTo>
                  <a:lnTo>
                    <a:pt x="478904" y="11049"/>
                  </a:lnTo>
                  <a:lnTo>
                    <a:pt x="440296" y="3683"/>
                  </a:lnTo>
                  <a:lnTo>
                    <a:pt x="401980" y="254"/>
                  </a:lnTo>
                  <a:lnTo>
                    <a:pt x="382866" y="0"/>
                  </a:lnTo>
                  <a:close/>
                </a:path>
                <a:path w="709930" h="799464">
                  <a:moveTo>
                    <a:pt x="610931" y="688197"/>
                  </a:moveTo>
                  <a:lnTo>
                    <a:pt x="582462" y="689251"/>
                  </a:lnTo>
                  <a:lnTo>
                    <a:pt x="578358" y="692073"/>
                  </a:lnTo>
                  <a:lnTo>
                    <a:pt x="557999" y="704037"/>
                  </a:lnTo>
                  <a:lnTo>
                    <a:pt x="515556" y="723874"/>
                  </a:lnTo>
                  <a:lnTo>
                    <a:pt x="470992" y="737870"/>
                  </a:lnTo>
                  <a:lnTo>
                    <a:pt x="425030" y="745985"/>
                  </a:lnTo>
                  <a:lnTo>
                    <a:pt x="378345" y="748055"/>
                  </a:lnTo>
                  <a:lnTo>
                    <a:pt x="531545" y="748055"/>
                  </a:lnTo>
                  <a:lnTo>
                    <a:pt x="548233" y="740981"/>
                  </a:lnTo>
                  <a:lnTo>
                    <a:pt x="570903" y="729538"/>
                  </a:lnTo>
                  <a:lnTo>
                    <a:pt x="592836" y="716737"/>
                  </a:lnTo>
                  <a:lnTo>
                    <a:pt x="608312" y="706127"/>
                  </a:lnTo>
                  <a:lnTo>
                    <a:pt x="610931" y="688197"/>
                  </a:lnTo>
                  <a:close/>
                </a:path>
                <a:path w="709930" h="799464">
                  <a:moveTo>
                    <a:pt x="625663" y="671233"/>
                  </a:moveTo>
                  <a:lnTo>
                    <a:pt x="613410" y="671233"/>
                  </a:lnTo>
                  <a:lnTo>
                    <a:pt x="628015" y="687565"/>
                  </a:lnTo>
                  <a:lnTo>
                    <a:pt x="610931" y="688197"/>
                  </a:lnTo>
                  <a:lnTo>
                    <a:pt x="608312" y="706127"/>
                  </a:lnTo>
                  <a:lnTo>
                    <a:pt x="613918" y="702284"/>
                  </a:lnTo>
                  <a:lnTo>
                    <a:pt x="634238" y="686396"/>
                  </a:lnTo>
                  <a:lnTo>
                    <a:pt x="637032" y="683920"/>
                  </a:lnTo>
                  <a:lnTo>
                    <a:pt x="625663" y="671233"/>
                  </a:lnTo>
                  <a:close/>
                </a:path>
                <a:path w="709930" h="799464">
                  <a:moveTo>
                    <a:pt x="644144" y="658380"/>
                  </a:moveTo>
                  <a:lnTo>
                    <a:pt x="507568" y="663422"/>
                  </a:lnTo>
                  <a:lnTo>
                    <a:pt x="501408" y="670052"/>
                  </a:lnTo>
                  <a:lnTo>
                    <a:pt x="501992" y="685825"/>
                  </a:lnTo>
                  <a:lnTo>
                    <a:pt x="508622" y="691984"/>
                  </a:lnTo>
                  <a:lnTo>
                    <a:pt x="582462" y="689251"/>
                  </a:lnTo>
                  <a:lnTo>
                    <a:pt x="597789" y="678713"/>
                  </a:lnTo>
                  <a:lnTo>
                    <a:pt x="616585" y="663930"/>
                  </a:lnTo>
                  <a:lnTo>
                    <a:pt x="617982" y="662660"/>
                  </a:lnTo>
                  <a:lnTo>
                    <a:pt x="643521" y="662660"/>
                  </a:lnTo>
                  <a:lnTo>
                    <a:pt x="644144" y="658380"/>
                  </a:lnTo>
                  <a:close/>
                </a:path>
                <a:path w="709930" h="799464">
                  <a:moveTo>
                    <a:pt x="617982" y="662660"/>
                  </a:moveTo>
                  <a:lnTo>
                    <a:pt x="616585" y="663930"/>
                  </a:lnTo>
                  <a:lnTo>
                    <a:pt x="597789" y="678713"/>
                  </a:lnTo>
                  <a:lnTo>
                    <a:pt x="582462" y="689251"/>
                  </a:lnTo>
                  <a:lnTo>
                    <a:pt x="610931" y="688197"/>
                  </a:lnTo>
                  <a:lnTo>
                    <a:pt x="613410" y="671233"/>
                  </a:lnTo>
                  <a:lnTo>
                    <a:pt x="625663" y="671233"/>
                  </a:lnTo>
                  <a:lnTo>
                    <a:pt x="617982" y="662660"/>
                  </a:lnTo>
                  <a:close/>
                </a:path>
                <a:path w="709930" h="799464">
                  <a:moveTo>
                    <a:pt x="613410" y="671233"/>
                  </a:moveTo>
                  <a:lnTo>
                    <a:pt x="610931" y="688197"/>
                  </a:lnTo>
                  <a:lnTo>
                    <a:pt x="628015" y="687565"/>
                  </a:lnTo>
                  <a:lnTo>
                    <a:pt x="613410" y="671233"/>
                  </a:lnTo>
                  <a:close/>
                </a:path>
                <a:path w="709930" h="799464">
                  <a:moveTo>
                    <a:pt x="533120" y="28575"/>
                  </a:moveTo>
                  <a:lnTo>
                    <a:pt x="382562" y="28575"/>
                  </a:lnTo>
                  <a:lnTo>
                    <a:pt x="400215" y="28829"/>
                  </a:lnTo>
                  <a:lnTo>
                    <a:pt x="417969" y="29845"/>
                  </a:lnTo>
                  <a:lnTo>
                    <a:pt x="471500" y="38608"/>
                  </a:lnTo>
                  <a:lnTo>
                    <a:pt x="519010" y="53593"/>
                  </a:lnTo>
                  <a:lnTo>
                    <a:pt x="561200" y="73533"/>
                  </a:lnTo>
                  <a:lnTo>
                    <a:pt x="600075" y="98679"/>
                  </a:lnTo>
                  <a:lnTo>
                    <a:pt x="646557" y="139700"/>
                  </a:lnTo>
                  <a:lnTo>
                    <a:pt x="686181" y="189611"/>
                  </a:lnTo>
                  <a:lnTo>
                    <a:pt x="709422" y="172974"/>
                  </a:lnTo>
                  <a:lnTo>
                    <a:pt x="668147" y="120904"/>
                  </a:lnTo>
                  <a:lnTo>
                    <a:pt x="617982" y="76454"/>
                  </a:lnTo>
                  <a:lnTo>
                    <a:pt x="575703" y="49022"/>
                  </a:lnTo>
                  <a:lnTo>
                    <a:pt x="545617" y="33781"/>
                  </a:lnTo>
                  <a:lnTo>
                    <a:pt x="53312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9831" y="5155692"/>
              <a:ext cx="1115695" cy="289560"/>
            </a:xfrm>
            <a:custGeom>
              <a:avLst/>
              <a:gdLst/>
              <a:ahLst/>
              <a:cxnLst/>
              <a:rect l="l" t="t" r="r" b="b"/>
              <a:pathLst>
                <a:path w="1115695" h="289560">
                  <a:moveTo>
                    <a:pt x="1115568" y="0"/>
                  </a:moveTo>
                  <a:lnTo>
                    <a:pt x="0" y="0"/>
                  </a:lnTo>
                  <a:lnTo>
                    <a:pt x="0" y="289559"/>
                  </a:lnTo>
                  <a:lnTo>
                    <a:pt x="1115568" y="289559"/>
                  </a:lnTo>
                  <a:lnTo>
                    <a:pt x="1115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78104" y="5115559"/>
            <a:ext cx="1117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password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94588" y="4581144"/>
            <a:ext cx="7494905" cy="579120"/>
            <a:chOff x="894588" y="4581144"/>
            <a:chExt cx="7494905" cy="579120"/>
          </a:xfrm>
        </p:grpSpPr>
        <p:sp>
          <p:nvSpPr>
            <p:cNvPr id="38" name="object 38"/>
            <p:cNvSpPr/>
            <p:nvPr/>
          </p:nvSpPr>
          <p:spPr>
            <a:xfrm>
              <a:off x="899160" y="4869180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90" h="287020">
                  <a:moveTo>
                    <a:pt x="144018" y="0"/>
                  </a:moveTo>
                  <a:lnTo>
                    <a:pt x="98496" y="7303"/>
                  </a:lnTo>
                  <a:lnTo>
                    <a:pt x="58962" y="27639"/>
                  </a:lnTo>
                  <a:lnTo>
                    <a:pt x="27786" y="58649"/>
                  </a:lnTo>
                  <a:lnTo>
                    <a:pt x="7342" y="97974"/>
                  </a:lnTo>
                  <a:lnTo>
                    <a:pt x="0" y="143256"/>
                  </a:lnTo>
                  <a:lnTo>
                    <a:pt x="7342" y="188537"/>
                  </a:lnTo>
                  <a:lnTo>
                    <a:pt x="27786" y="227862"/>
                  </a:lnTo>
                  <a:lnTo>
                    <a:pt x="58962" y="258872"/>
                  </a:lnTo>
                  <a:lnTo>
                    <a:pt x="98496" y="279208"/>
                  </a:lnTo>
                  <a:lnTo>
                    <a:pt x="144018" y="286512"/>
                  </a:lnTo>
                  <a:lnTo>
                    <a:pt x="189539" y="279208"/>
                  </a:lnTo>
                  <a:lnTo>
                    <a:pt x="229073" y="258872"/>
                  </a:lnTo>
                  <a:lnTo>
                    <a:pt x="260249" y="227862"/>
                  </a:lnTo>
                  <a:lnTo>
                    <a:pt x="280693" y="188537"/>
                  </a:lnTo>
                  <a:lnTo>
                    <a:pt x="288036" y="143256"/>
                  </a:lnTo>
                  <a:lnTo>
                    <a:pt x="280693" y="97974"/>
                  </a:lnTo>
                  <a:lnTo>
                    <a:pt x="260249" y="58649"/>
                  </a:lnTo>
                  <a:lnTo>
                    <a:pt x="229073" y="27639"/>
                  </a:lnTo>
                  <a:lnTo>
                    <a:pt x="189539" y="7303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9160" y="4869180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90" h="287020">
                  <a:moveTo>
                    <a:pt x="0" y="143256"/>
                  </a:moveTo>
                  <a:lnTo>
                    <a:pt x="7342" y="97974"/>
                  </a:lnTo>
                  <a:lnTo>
                    <a:pt x="27786" y="58649"/>
                  </a:lnTo>
                  <a:lnTo>
                    <a:pt x="58962" y="27639"/>
                  </a:lnTo>
                  <a:lnTo>
                    <a:pt x="98496" y="7303"/>
                  </a:lnTo>
                  <a:lnTo>
                    <a:pt x="144018" y="0"/>
                  </a:lnTo>
                  <a:lnTo>
                    <a:pt x="189539" y="7303"/>
                  </a:lnTo>
                  <a:lnTo>
                    <a:pt x="229073" y="27639"/>
                  </a:lnTo>
                  <a:lnTo>
                    <a:pt x="260249" y="58649"/>
                  </a:lnTo>
                  <a:lnTo>
                    <a:pt x="280693" y="97974"/>
                  </a:lnTo>
                  <a:lnTo>
                    <a:pt x="288036" y="143256"/>
                  </a:lnTo>
                  <a:lnTo>
                    <a:pt x="280693" y="188537"/>
                  </a:lnTo>
                  <a:lnTo>
                    <a:pt x="260249" y="227862"/>
                  </a:lnTo>
                  <a:lnTo>
                    <a:pt x="229073" y="258872"/>
                  </a:lnTo>
                  <a:lnTo>
                    <a:pt x="189539" y="279208"/>
                  </a:lnTo>
                  <a:lnTo>
                    <a:pt x="144018" y="286512"/>
                  </a:lnTo>
                  <a:lnTo>
                    <a:pt x="98496" y="279208"/>
                  </a:lnTo>
                  <a:lnTo>
                    <a:pt x="58962" y="258872"/>
                  </a:lnTo>
                  <a:lnTo>
                    <a:pt x="27786" y="227862"/>
                  </a:lnTo>
                  <a:lnTo>
                    <a:pt x="7342" y="188537"/>
                  </a:lnTo>
                  <a:lnTo>
                    <a:pt x="0" y="1432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29661" y="4721987"/>
              <a:ext cx="5760085" cy="134620"/>
            </a:xfrm>
            <a:custGeom>
              <a:avLst/>
              <a:gdLst/>
              <a:ahLst/>
              <a:cxnLst/>
              <a:rect l="l" t="t" r="r" b="b"/>
              <a:pathLst>
                <a:path w="5760084" h="134620">
                  <a:moveTo>
                    <a:pt x="5644261" y="0"/>
                  </a:moveTo>
                  <a:lnTo>
                    <a:pt x="5635497" y="2286"/>
                  </a:lnTo>
                  <a:lnTo>
                    <a:pt x="5631434" y="9270"/>
                  </a:lnTo>
                  <a:lnTo>
                    <a:pt x="5627370" y="16129"/>
                  </a:lnTo>
                  <a:lnTo>
                    <a:pt x="5629783" y="25018"/>
                  </a:lnTo>
                  <a:lnTo>
                    <a:pt x="5677111" y="52690"/>
                  </a:lnTo>
                  <a:lnTo>
                    <a:pt x="5730747" y="52705"/>
                  </a:lnTo>
                  <a:lnTo>
                    <a:pt x="5730747" y="81661"/>
                  </a:lnTo>
                  <a:lnTo>
                    <a:pt x="5677353" y="81661"/>
                  </a:lnTo>
                  <a:lnTo>
                    <a:pt x="5636641" y="105410"/>
                  </a:lnTo>
                  <a:lnTo>
                    <a:pt x="5629656" y="109346"/>
                  </a:lnTo>
                  <a:lnTo>
                    <a:pt x="5627370" y="118237"/>
                  </a:lnTo>
                  <a:lnTo>
                    <a:pt x="5631434" y="125221"/>
                  </a:lnTo>
                  <a:lnTo>
                    <a:pt x="5635370" y="132080"/>
                  </a:lnTo>
                  <a:lnTo>
                    <a:pt x="5644261" y="134365"/>
                  </a:lnTo>
                  <a:lnTo>
                    <a:pt x="5651245" y="130429"/>
                  </a:lnTo>
                  <a:lnTo>
                    <a:pt x="5734778" y="81661"/>
                  </a:lnTo>
                  <a:lnTo>
                    <a:pt x="5730747" y="81661"/>
                  </a:lnTo>
                  <a:lnTo>
                    <a:pt x="5734802" y="81646"/>
                  </a:lnTo>
                  <a:lnTo>
                    <a:pt x="5759577" y="67182"/>
                  </a:lnTo>
                  <a:lnTo>
                    <a:pt x="5644261" y="0"/>
                  </a:lnTo>
                  <a:close/>
                </a:path>
                <a:path w="5760084" h="134620">
                  <a:moveTo>
                    <a:pt x="5702064" y="67246"/>
                  </a:moveTo>
                  <a:lnTo>
                    <a:pt x="5677377" y="81646"/>
                  </a:lnTo>
                  <a:lnTo>
                    <a:pt x="5730747" y="81661"/>
                  </a:lnTo>
                  <a:lnTo>
                    <a:pt x="5730747" y="79756"/>
                  </a:lnTo>
                  <a:lnTo>
                    <a:pt x="5723509" y="79756"/>
                  </a:lnTo>
                  <a:lnTo>
                    <a:pt x="5702064" y="67246"/>
                  </a:lnTo>
                  <a:close/>
                </a:path>
                <a:path w="5760084" h="134620">
                  <a:moveTo>
                    <a:pt x="0" y="51181"/>
                  </a:moveTo>
                  <a:lnTo>
                    <a:pt x="0" y="80137"/>
                  </a:lnTo>
                  <a:lnTo>
                    <a:pt x="5677377" y="81646"/>
                  </a:lnTo>
                  <a:lnTo>
                    <a:pt x="5702064" y="67246"/>
                  </a:lnTo>
                  <a:lnTo>
                    <a:pt x="5677111" y="52690"/>
                  </a:lnTo>
                  <a:lnTo>
                    <a:pt x="0" y="51181"/>
                  </a:lnTo>
                  <a:close/>
                </a:path>
                <a:path w="5760084" h="134620">
                  <a:moveTo>
                    <a:pt x="5723509" y="54737"/>
                  </a:moveTo>
                  <a:lnTo>
                    <a:pt x="5702064" y="67246"/>
                  </a:lnTo>
                  <a:lnTo>
                    <a:pt x="5723509" y="79756"/>
                  </a:lnTo>
                  <a:lnTo>
                    <a:pt x="5723509" y="54737"/>
                  </a:lnTo>
                  <a:close/>
                </a:path>
                <a:path w="5760084" h="134620">
                  <a:moveTo>
                    <a:pt x="5730747" y="54737"/>
                  </a:moveTo>
                  <a:lnTo>
                    <a:pt x="5723509" y="54737"/>
                  </a:lnTo>
                  <a:lnTo>
                    <a:pt x="5723509" y="79756"/>
                  </a:lnTo>
                  <a:lnTo>
                    <a:pt x="5730747" y="79756"/>
                  </a:lnTo>
                  <a:lnTo>
                    <a:pt x="5730747" y="54737"/>
                  </a:lnTo>
                  <a:close/>
                </a:path>
                <a:path w="5760084" h="134620">
                  <a:moveTo>
                    <a:pt x="5677111" y="52690"/>
                  </a:moveTo>
                  <a:lnTo>
                    <a:pt x="5702064" y="67246"/>
                  </a:lnTo>
                  <a:lnTo>
                    <a:pt x="5723509" y="54737"/>
                  </a:lnTo>
                  <a:lnTo>
                    <a:pt x="5730747" y="54737"/>
                  </a:lnTo>
                  <a:lnTo>
                    <a:pt x="5730747" y="52705"/>
                  </a:lnTo>
                  <a:lnTo>
                    <a:pt x="5677111" y="52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76600" y="4581143"/>
              <a:ext cx="3779520" cy="378460"/>
            </a:xfrm>
            <a:custGeom>
              <a:avLst/>
              <a:gdLst/>
              <a:ahLst/>
              <a:cxnLst/>
              <a:rect l="l" t="t" r="r" b="b"/>
              <a:pathLst>
                <a:path w="3779520" h="378460">
                  <a:moveTo>
                    <a:pt x="262128" y="202692"/>
                  </a:moveTo>
                  <a:lnTo>
                    <a:pt x="255435" y="157416"/>
                  </a:lnTo>
                  <a:lnTo>
                    <a:pt x="236829" y="118097"/>
                  </a:lnTo>
                  <a:lnTo>
                    <a:pt x="208470" y="87083"/>
                  </a:lnTo>
                  <a:lnTo>
                    <a:pt x="172491" y="66751"/>
                  </a:lnTo>
                  <a:lnTo>
                    <a:pt x="131064" y="59436"/>
                  </a:lnTo>
                  <a:lnTo>
                    <a:pt x="89623" y="66751"/>
                  </a:lnTo>
                  <a:lnTo>
                    <a:pt x="53644" y="87083"/>
                  </a:lnTo>
                  <a:lnTo>
                    <a:pt x="25285" y="118097"/>
                  </a:lnTo>
                  <a:lnTo>
                    <a:pt x="6680" y="157416"/>
                  </a:lnTo>
                  <a:lnTo>
                    <a:pt x="0" y="202692"/>
                  </a:lnTo>
                  <a:lnTo>
                    <a:pt x="6680" y="247980"/>
                  </a:lnTo>
                  <a:lnTo>
                    <a:pt x="25285" y="287299"/>
                  </a:lnTo>
                  <a:lnTo>
                    <a:pt x="53644" y="318312"/>
                  </a:lnTo>
                  <a:lnTo>
                    <a:pt x="89623" y="338645"/>
                  </a:lnTo>
                  <a:lnTo>
                    <a:pt x="131064" y="345948"/>
                  </a:lnTo>
                  <a:lnTo>
                    <a:pt x="172491" y="338645"/>
                  </a:lnTo>
                  <a:lnTo>
                    <a:pt x="208470" y="318312"/>
                  </a:lnTo>
                  <a:lnTo>
                    <a:pt x="236829" y="287299"/>
                  </a:lnTo>
                  <a:lnTo>
                    <a:pt x="255435" y="247980"/>
                  </a:lnTo>
                  <a:lnTo>
                    <a:pt x="262128" y="202692"/>
                  </a:lnTo>
                  <a:close/>
                </a:path>
                <a:path w="3779520" h="378460">
                  <a:moveTo>
                    <a:pt x="3779520" y="0"/>
                  </a:moveTo>
                  <a:lnTo>
                    <a:pt x="647700" y="0"/>
                  </a:lnTo>
                  <a:lnTo>
                    <a:pt x="647700" y="377952"/>
                  </a:lnTo>
                  <a:lnTo>
                    <a:pt x="3779520" y="377952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76600" y="4640580"/>
              <a:ext cx="262255" cy="287020"/>
            </a:xfrm>
            <a:custGeom>
              <a:avLst/>
              <a:gdLst/>
              <a:ahLst/>
              <a:cxnLst/>
              <a:rect l="l" t="t" r="r" b="b"/>
              <a:pathLst>
                <a:path w="262254" h="287020">
                  <a:moveTo>
                    <a:pt x="0" y="143256"/>
                  </a:moveTo>
                  <a:lnTo>
                    <a:pt x="6681" y="97974"/>
                  </a:lnTo>
                  <a:lnTo>
                    <a:pt x="25286" y="58649"/>
                  </a:lnTo>
                  <a:lnTo>
                    <a:pt x="53656" y="27639"/>
                  </a:lnTo>
                  <a:lnTo>
                    <a:pt x="89635" y="7303"/>
                  </a:lnTo>
                  <a:lnTo>
                    <a:pt x="131063" y="0"/>
                  </a:lnTo>
                  <a:lnTo>
                    <a:pt x="172492" y="7303"/>
                  </a:lnTo>
                  <a:lnTo>
                    <a:pt x="208471" y="27639"/>
                  </a:lnTo>
                  <a:lnTo>
                    <a:pt x="236841" y="58649"/>
                  </a:lnTo>
                  <a:lnTo>
                    <a:pt x="255446" y="97974"/>
                  </a:lnTo>
                  <a:lnTo>
                    <a:pt x="262127" y="143256"/>
                  </a:lnTo>
                  <a:lnTo>
                    <a:pt x="255446" y="188537"/>
                  </a:lnTo>
                  <a:lnTo>
                    <a:pt x="236841" y="227862"/>
                  </a:lnTo>
                  <a:lnTo>
                    <a:pt x="208471" y="258872"/>
                  </a:lnTo>
                  <a:lnTo>
                    <a:pt x="172492" y="279208"/>
                  </a:lnTo>
                  <a:lnTo>
                    <a:pt x="131063" y="286512"/>
                  </a:lnTo>
                  <a:lnTo>
                    <a:pt x="89635" y="279208"/>
                  </a:lnTo>
                  <a:lnTo>
                    <a:pt x="53656" y="258872"/>
                  </a:lnTo>
                  <a:lnTo>
                    <a:pt x="25286" y="227862"/>
                  </a:lnTo>
                  <a:lnTo>
                    <a:pt x="6681" y="188537"/>
                  </a:lnTo>
                  <a:lnTo>
                    <a:pt x="0" y="1432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44500" y="475615"/>
            <a:ext cx="8065134" cy="4671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A simple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challenge-response protocol (rarely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used)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455"/>
              </a:spcBef>
              <a:buChar char="•"/>
              <a:tabLst>
                <a:tab pos="353695" algn="l"/>
                <a:tab pos="354330" algn="l"/>
              </a:tabLst>
            </a:pPr>
            <a:r>
              <a:rPr sz="2200" spc="-5" dirty="0">
                <a:latin typeface="Arial"/>
                <a:cs typeface="Arial"/>
              </a:rPr>
              <a:t>A simple challenge response protocol specified in RFC</a:t>
            </a:r>
            <a:r>
              <a:rPr sz="2200" spc="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2069</a:t>
            </a: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9"/>
              </a:spcBef>
              <a:buChar char="•"/>
              <a:tabLst>
                <a:tab pos="353695" algn="l"/>
                <a:tab pos="354330" algn="l"/>
              </a:tabLst>
            </a:pPr>
            <a:r>
              <a:rPr sz="2200" spc="-5" dirty="0">
                <a:latin typeface="Arial"/>
                <a:cs typeface="Arial"/>
              </a:rPr>
              <a:t>Server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sends:</a:t>
            </a:r>
            <a:endParaRPr sz="22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WWW-Authenticate =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Digest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realm=“service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domain”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nonce=“some </a:t>
            </a:r>
            <a:r>
              <a:rPr sz="2000" spc="-5" dirty="0">
                <a:latin typeface="Arial"/>
                <a:cs typeface="Arial"/>
              </a:rPr>
              <a:t>random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number”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14"/>
              </a:spcBef>
              <a:buChar char="•"/>
              <a:tabLst>
                <a:tab pos="353695" algn="l"/>
                <a:tab pos="354330" algn="l"/>
              </a:tabLst>
            </a:pPr>
            <a:r>
              <a:rPr sz="2200" spc="-5" dirty="0">
                <a:latin typeface="Arial"/>
                <a:cs typeface="Arial"/>
              </a:rPr>
              <a:t>User types Id and password </a:t>
            </a:r>
            <a:r>
              <a:rPr sz="2200" dirty="0">
                <a:latin typeface="Arial"/>
                <a:cs typeface="Arial"/>
              </a:rPr>
              <a:t>in </a:t>
            </a:r>
            <a:r>
              <a:rPr sz="2200" spc="-5" dirty="0">
                <a:latin typeface="Arial"/>
                <a:cs typeface="Arial"/>
              </a:rPr>
              <a:t>browser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window</a:t>
            </a: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ts val="2545"/>
              </a:lnSpc>
              <a:spcBef>
                <a:spcPts val="420"/>
              </a:spcBef>
              <a:buChar char="•"/>
              <a:tabLst>
                <a:tab pos="353695" algn="l"/>
                <a:tab pos="354330" algn="l"/>
              </a:tabLst>
            </a:pPr>
            <a:r>
              <a:rPr sz="2200" spc="-5" dirty="0">
                <a:latin typeface="Arial"/>
                <a:cs typeface="Arial"/>
              </a:rPr>
              <a:t>Browser produces a password digest from nonce, Id</a:t>
            </a:r>
            <a:r>
              <a:rPr sz="2200" spc="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353695">
              <a:lnSpc>
                <a:spcPts val="2545"/>
              </a:lnSpc>
            </a:pPr>
            <a:r>
              <a:rPr sz="2200" spc="-5" dirty="0">
                <a:latin typeface="Arial"/>
                <a:cs typeface="Arial"/>
              </a:rPr>
              <a:t>password using a </a:t>
            </a:r>
            <a:r>
              <a:rPr sz="2200" dirty="0">
                <a:latin typeface="Arial"/>
                <a:cs typeface="Arial"/>
              </a:rPr>
              <a:t>1-way </a:t>
            </a:r>
            <a:r>
              <a:rPr sz="2200" spc="-5" dirty="0">
                <a:latin typeface="Arial"/>
                <a:cs typeface="Arial"/>
              </a:rPr>
              <a:t>hash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function</a:t>
            </a: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20"/>
              </a:spcBef>
              <a:buChar char="•"/>
              <a:tabLst>
                <a:tab pos="353695" algn="l"/>
                <a:tab pos="354330" algn="l"/>
              </a:tabLst>
            </a:pPr>
            <a:r>
              <a:rPr sz="2200" spc="-5" dirty="0">
                <a:latin typeface="Arial"/>
                <a:cs typeface="Arial"/>
              </a:rPr>
              <a:t>Browser sends Id and digest to server that validates</a:t>
            </a:r>
            <a:r>
              <a:rPr sz="2200" spc="114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digest</a:t>
            </a:r>
            <a:endParaRPr sz="2200">
              <a:latin typeface="Arial"/>
              <a:cs typeface="Arial"/>
            </a:endParaRPr>
          </a:p>
          <a:p>
            <a:pPr marL="2900045">
              <a:lnSpc>
                <a:spcPts val="2200"/>
              </a:lnSpc>
              <a:spcBef>
                <a:spcPts val="1090"/>
              </a:spcBef>
              <a:tabLst>
                <a:tab pos="3500120" algn="l"/>
              </a:tabLst>
            </a:pPr>
            <a:r>
              <a:rPr sz="1800" spc="-5" dirty="0">
                <a:latin typeface="Arial"/>
                <a:cs typeface="Arial"/>
              </a:rPr>
              <a:t>1	</a:t>
            </a:r>
            <a:r>
              <a:rPr sz="3000" baseline="1388" dirty="0">
                <a:latin typeface="Arial"/>
                <a:cs typeface="Arial"/>
              </a:rPr>
              <a:t>request access to</a:t>
            </a:r>
            <a:r>
              <a:rPr sz="3000" spc="-157" baseline="1388" dirty="0">
                <a:latin typeface="Arial"/>
                <a:cs typeface="Arial"/>
              </a:rPr>
              <a:t> </a:t>
            </a:r>
            <a:r>
              <a:rPr sz="3000" baseline="1388" dirty="0">
                <a:latin typeface="Arial"/>
                <a:cs typeface="Arial"/>
              </a:rPr>
              <a:t>webpage</a:t>
            </a:r>
            <a:endParaRPr sz="3000" baseline="1388">
              <a:latin typeface="Arial"/>
              <a:cs typeface="Arial"/>
            </a:endParaRPr>
          </a:p>
          <a:p>
            <a:pPr marL="535940">
              <a:lnSpc>
                <a:spcPts val="1960"/>
              </a:lnSpc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6" name="object 46"/>
          <p:cNvSpPr txBox="1"/>
          <p:nvPr/>
        </p:nvSpPr>
        <p:spPr>
          <a:xfrm>
            <a:off x="8386318" y="6278178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19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27430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Outline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457945" y="6277584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7451725" cy="410273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40995" marR="2361565" indent="-340995" algn="r">
              <a:lnSpc>
                <a:spcPct val="100000"/>
              </a:lnSpc>
              <a:spcBef>
                <a:spcPts val="465"/>
              </a:spcBef>
              <a:buChar char="•"/>
              <a:tabLst>
                <a:tab pos="340995" algn="l"/>
                <a:tab pos="341630" algn="l"/>
              </a:tabLst>
            </a:pPr>
            <a:r>
              <a:rPr sz="2800" spc="-5" dirty="0">
                <a:latin typeface="Arial"/>
                <a:cs typeface="Arial"/>
              </a:rPr>
              <a:t>Context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user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authentication</a:t>
            </a:r>
            <a:endParaRPr sz="2800">
              <a:latin typeface="Arial"/>
              <a:cs typeface="Arial"/>
            </a:endParaRPr>
          </a:p>
          <a:p>
            <a:pPr marL="285750" marR="2315210" lvl="1" indent="-285750" algn="r">
              <a:lnSpc>
                <a:spcPct val="100000"/>
              </a:lnSpc>
              <a:spcBef>
                <a:spcPts val="320"/>
              </a:spcBef>
              <a:buChar char="–"/>
              <a:tabLst>
                <a:tab pos="285750" algn="l"/>
              </a:tabLst>
            </a:pPr>
            <a:r>
              <a:rPr sz="2400" dirty="0">
                <a:latin typeface="Arial"/>
                <a:cs typeface="Arial"/>
              </a:rPr>
              <a:t>Identity </a:t>
            </a:r>
            <a:r>
              <a:rPr sz="2400" spc="-5" dirty="0">
                <a:latin typeface="Arial"/>
                <a:cs typeface="Arial"/>
              </a:rPr>
              <a:t>and authentication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User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Authentication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Knowledge-Based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Passwords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Ownership-Based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Tokens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8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Inherence-Based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Authentication frameworks for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e-Government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182370"/>
            <a:ext cx="6683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Ownership-Based</a:t>
            </a:r>
            <a:r>
              <a:rPr sz="3600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Authentication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3742" y="2008758"/>
            <a:ext cx="4633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Something you </a:t>
            </a:r>
            <a:r>
              <a:rPr sz="2800" dirty="0">
                <a:latin typeface="Arial"/>
                <a:cs typeface="Arial"/>
              </a:rPr>
              <a:t>have: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Tokens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5" y="2979420"/>
            <a:ext cx="2638044" cy="27428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0058" y="3854196"/>
            <a:ext cx="2361105" cy="1381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6443" y="3259835"/>
            <a:ext cx="2155801" cy="11064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335" y="989075"/>
            <a:ext cx="1522720" cy="777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07" y="3424428"/>
            <a:ext cx="970788" cy="9707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34823"/>
            <a:ext cx="731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  <a:hlinkClick r:id="rId4"/>
              </a:rPr>
              <a:t>Taxonomy of Authentication</a:t>
            </a:r>
            <a:r>
              <a:rPr sz="3600" spc="-130" dirty="0">
                <a:solidFill>
                  <a:srgbClr val="333399"/>
                </a:solidFill>
                <a:hlinkClick r:id="rId4"/>
              </a:rPr>
              <a:t> </a:t>
            </a:r>
            <a:r>
              <a:rPr sz="3600" dirty="0">
                <a:solidFill>
                  <a:srgbClr val="333399"/>
                </a:solidFill>
                <a:hlinkClick r:id="rId4"/>
              </a:rPr>
              <a:t>Tokens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992879" y="1331975"/>
            <a:ext cx="2232660" cy="792480"/>
          </a:xfrm>
          <a:prstGeom prst="rect">
            <a:avLst/>
          </a:prstGeom>
          <a:solidFill>
            <a:srgbClr val="66FF99"/>
          </a:solidFill>
          <a:ln w="9144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ts val="2315"/>
              </a:lnSpc>
              <a:spcBef>
                <a:spcPts val="660"/>
              </a:spcBef>
            </a:pPr>
            <a:r>
              <a:rPr sz="2000" dirty="0">
                <a:latin typeface="Arial"/>
                <a:cs typeface="Arial"/>
                <a:hlinkClick r:id="rId4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1270" algn="ctr">
              <a:lnSpc>
                <a:spcPts val="2315"/>
              </a:lnSpc>
            </a:pPr>
            <a:r>
              <a:rPr sz="2000" spc="-35" dirty="0">
                <a:latin typeface="Arial"/>
                <a:cs typeface="Arial"/>
                <a:hlinkClick r:id="rId4"/>
              </a:rPr>
              <a:t>Tokens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9779" y="2699004"/>
            <a:ext cx="2231390" cy="792480"/>
          </a:xfrm>
          <a:prstGeom prst="rect">
            <a:avLst/>
          </a:prstGeom>
          <a:solidFill>
            <a:srgbClr val="66FF99"/>
          </a:solidFill>
          <a:ln w="9144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710565" marR="337185" indent="-367665">
              <a:lnSpc>
                <a:spcPts val="2230"/>
              </a:lnSpc>
              <a:spcBef>
                <a:spcPts val="880"/>
              </a:spcBef>
            </a:pP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y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hroni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ed  </a:t>
            </a:r>
            <a:r>
              <a:rPr sz="2000" spc="-35" dirty="0">
                <a:latin typeface="Arial"/>
                <a:cs typeface="Arial"/>
              </a:rPr>
              <a:t>Tokens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4067555"/>
            <a:ext cx="2232660" cy="792480"/>
          </a:xfrm>
          <a:prstGeom prst="rect">
            <a:avLst/>
          </a:prstGeom>
          <a:solidFill>
            <a:srgbClr val="66FF99"/>
          </a:solidFill>
          <a:ln w="9144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710565" marR="351790" indent="-283845">
              <a:lnSpc>
                <a:spcPts val="2230"/>
              </a:lnSpc>
              <a:spcBef>
                <a:spcPts val="880"/>
              </a:spcBef>
            </a:pPr>
            <a:r>
              <a:rPr sz="2000" dirty="0">
                <a:latin typeface="Arial"/>
                <a:cs typeface="Arial"/>
              </a:rPr>
              <a:t>Clo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-Based  </a:t>
            </a:r>
            <a:r>
              <a:rPr sz="2000" spc="-35" dirty="0">
                <a:latin typeface="Arial"/>
                <a:cs typeface="Arial"/>
              </a:rPr>
              <a:t>Tokens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9959" y="4067555"/>
            <a:ext cx="2231390" cy="792480"/>
          </a:xfrm>
          <a:custGeom>
            <a:avLst/>
            <a:gdLst/>
            <a:ahLst/>
            <a:cxnLst/>
            <a:rect l="l" t="t" r="r" b="b"/>
            <a:pathLst>
              <a:path w="2231390" h="792479">
                <a:moveTo>
                  <a:pt x="2231136" y="0"/>
                </a:moveTo>
                <a:lnTo>
                  <a:pt x="0" y="0"/>
                </a:lnTo>
                <a:lnTo>
                  <a:pt x="0" y="792480"/>
                </a:lnTo>
                <a:lnTo>
                  <a:pt x="2231136" y="792480"/>
                </a:lnTo>
                <a:lnTo>
                  <a:pt x="2231136" y="0"/>
                </a:lnTo>
                <a:close/>
              </a:path>
            </a:pathLst>
          </a:custGeom>
          <a:solidFill>
            <a:srgbClr val="66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89959" y="4067555"/>
            <a:ext cx="2231390" cy="7924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710565" marR="250825" indent="-451484">
              <a:lnSpc>
                <a:spcPts val="2230"/>
              </a:lnSpc>
              <a:spcBef>
                <a:spcPts val="880"/>
              </a:spcBef>
            </a:pPr>
            <a:r>
              <a:rPr sz="2000" dirty="0">
                <a:latin typeface="Arial"/>
                <a:cs typeface="Arial"/>
              </a:rPr>
              <a:t>Counte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-Ba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ed  </a:t>
            </a:r>
            <a:r>
              <a:rPr sz="2000" spc="-35" dirty="0">
                <a:latin typeface="Arial"/>
                <a:cs typeface="Arial"/>
              </a:rPr>
              <a:t>Tokens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01321" y="2694241"/>
            <a:ext cx="2646045" cy="802005"/>
            <a:chOff x="6001321" y="2694241"/>
            <a:chExt cx="2646045" cy="802005"/>
          </a:xfrm>
        </p:grpSpPr>
        <p:sp>
          <p:nvSpPr>
            <p:cNvPr id="11" name="object 11"/>
            <p:cNvSpPr/>
            <p:nvPr/>
          </p:nvSpPr>
          <p:spPr>
            <a:xfrm>
              <a:off x="6006084" y="2699004"/>
              <a:ext cx="2636520" cy="792480"/>
            </a:xfrm>
            <a:custGeom>
              <a:avLst/>
              <a:gdLst/>
              <a:ahLst/>
              <a:cxnLst/>
              <a:rect l="l" t="t" r="r" b="b"/>
              <a:pathLst>
                <a:path w="2636520" h="792479">
                  <a:moveTo>
                    <a:pt x="2636519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2636519" y="792479"/>
                  </a:lnTo>
                  <a:lnTo>
                    <a:pt x="2636519" y="0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06084" y="2699004"/>
              <a:ext cx="2636520" cy="792480"/>
            </a:xfrm>
            <a:custGeom>
              <a:avLst/>
              <a:gdLst/>
              <a:ahLst/>
              <a:cxnLst/>
              <a:rect l="l" t="t" r="r" b="b"/>
              <a:pathLst>
                <a:path w="2636520" h="792479">
                  <a:moveTo>
                    <a:pt x="0" y="792479"/>
                  </a:moveTo>
                  <a:lnTo>
                    <a:pt x="2636519" y="792479"/>
                  </a:lnTo>
                  <a:lnTo>
                    <a:pt x="2636519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22289" y="2770377"/>
            <a:ext cx="240474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797560" marR="5080" indent="-785495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Challeng</a:t>
            </a:r>
            <a:r>
              <a:rPr sz="2000" spc="1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-Res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se  </a:t>
            </a:r>
            <a:r>
              <a:rPr sz="2000" spc="-35" dirty="0">
                <a:latin typeface="Arial"/>
                <a:cs typeface="Arial"/>
              </a:rPr>
              <a:t>Tokens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65348" y="2124455"/>
            <a:ext cx="1403350" cy="574675"/>
          </a:xfrm>
          <a:custGeom>
            <a:avLst/>
            <a:gdLst/>
            <a:ahLst/>
            <a:cxnLst/>
            <a:rect l="l" t="t" r="r" b="b"/>
            <a:pathLst>
              <a:path w="1403350" h="574675">
                <a:moveTo>
                  <a:pt x="1403350" y="0"/>
                </a:moveTo>
                <a:lnTo>
                  <a:pt x="0" y="5746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44267" y="3491484"/>
            <a:ext cx="539750" cy="576580"/>
          </a:xfrm>
          <a:custGeom>
            <a:avLst/>
            <a:gdLst/>
            <a:ahLst/>
            <a:cxnLst/>
            <a:rect l="l" t="t" r="r" b="b"/>
            <a:pathLst>
              <a:path w="539750" h="576579">
                <a:moveTo>
                  <a:pt x="539750" y="0"/>
                </a:moveTo>
                <a:lnTo>
                  <a:pt x="0" y="57619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640323" y="2119883"/>
            <a:ext cx="3398520" cy="628015"/>
            <a:chOff x="5640323" y="2119883"/>
            <a:chExt cx="3398520" cy="628015"/>
          </a:xfrm>
        </p:grpSpPr>
        <p:sp>
          <p:nvSpPr>
            <p:cNvPr id="17" name="object 17"/>
            <p:cNvSpPr/>
            <p:nvPr/>
          </p:nvSpPr>
          <p:spPr>
            <a:xfrm>
              <a:off x="5644895" y="2124455"/>
              <a:ext cx="1679575" cy="574675"/>
            </a:xfrm>
            <a:custGeom>
              <a:avLst/>
              <a:gdLst/>
              <a:ahLst/>
              <a:cxnLst/>
              <a:rect l="l" t="t" r="r" b="b"/>
              <a:pathLst>
                <a:path w="1679575" h="574675">
                  <a:moveTo>
                    <a:pt x="0" y="0"/>
                  </a:moveTo>
                  <a:lnTo>
                    <a:pt x="1679575" y="5746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6783" y="2171699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1142238" y="0"/>
                  </a:moveTo>
                  <a:lnTo>
                    <a:pt x="95250" y="0"/>
                  </a:lnTo>
                  <a:lnTo>
                    <a:pt x="58185" y="7489"/>
                  </a:lnTo>
                  <a:lnTo>
                    <a:pt x="27908" y="27908"/>
                  </a:lnTo>
                  <a:lnTo>
                    <a:pt x="7489" y="58185"/>
                  </a:lnTo>
                  <a:lnTo>
                    <a:pt x="0" y="95250"/>
                  </a:lnTo>
                  <a:lnTo>
                    <a:pt x="0" y="476250"/>
                  </a:lnTo>
                  <a:lnTo>
                    <a:pt x="7489" y="513314"/>
                  </a:lnTo>
                  <a:lnTo>
                    <a:pt x="27908" y="543591"/>
                  </a:lnTo>
                  <a:lnTo>
                    <a:pt x="58185" y="564010"/>
                  </a:lnTo>
                  <a:lnTo>
                    <a:pt x="95250" y="571500"/>
                  </a:lnTo>
                  <a:lnTo>
                    <a:pt x="1142238" y="571500"/>
                  </a:lnTo>
                  <a:lnTo>
                    <a:pt x="1179302" y="564010"/>
                  </a:lnTo>
                  <a:lnTo>
                    <a:pt x="1209579" y="543591"/>
                  </a:lnTo>
                  <a:lnTo>
                    <a:pt x="1229998" y="513314"/>
                  </a:lnTo>
                  <a:lnTo>
                    <a:pt x="1237488" y="476250"/>
                  </a:lnTo>
                  <a:lnTo>
                    <a:pt x="1237488" y="95250"/>
                  </a:lnTo>
                  <a:lnTo>
                    <a:pt x="1229998" y="58185"/>
                  </a:lnTo>
                  <a:lnTo>
                    <a:pt x="1209579" y="27908"/>
                  </a:lnTo>
                  <a:lnTo>
                    <a:pt x="1179302" y="7489"/>
                  </a:lnTo>
                  <a:lnTo>
                    <a:pt x="1142238" y="0"/>
                  </a:lnTo>
                  <a:close/>
                </a:path>
              </a:pathLst>
            </a:custGeom>
            <a:solidFill>
              <a:srgbClr val="EDF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6783" y="2171699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0" y="95250"/>
                  </a:moveTo>
                  <a:lnTo>
                    <a:pt x="7489" y="58185"/>
                  </a:lnTo>
                  <a:lnTo>
                    <a:pt x="27908" y="27908"/>
                  </a:lnTo>
                  <a:lnTo>
                    <a:pt x="58185" y="7489"/>
                  </a:lnTo>
                  <a:lnTo>
                    <a:pt x="95250" y="0"/>
                  </a:lnTo>
                  <a:lnTo>
                    <a:pt x="1142238" y="0"/>
                  </a:lnTo>
                  <a:lnTo>
                    <a:pt x="1179302" y="7489"/>
                  </a:lnTo>
                  <a:lnTo>
                    <a:pt x="1209579" y="27908"/>
                  </a:lnTo>
                  <a:lnTo>
                    <a:pt x="1229998" y="58185"/>
                  </a:lnTo>
                  <a:lnTo>
                    <a:pt x="1237488" y="95250"/>
                  </a:lnTo>
                  <a:lnTo>
                    <a:pt x="1237488" y="476250"/>
                  </a:lnTo>
                  <a:lnTo>
                    <a:pt x="1229998" y="513314"/>
                  </a:lnTo>
                  <a:lnTo>
                    <a:pt x="1209579" y="543591"/>
                  </a:lnTo>
                  <a:lnTo>
                    <a:pt x="1179302" y="564010"/>
                  </a:lnTo>
                  <a:lnTo>
                    <a:pt x="1142238" y="571500"/>
                  </a:lnTo>
                  <a:lnTo>
                    <a:pt x="95250" y="571500"/>
                  </a:lnTo>
                  <a:lnTo>
                    <a:pt x="58185" y="564010"/>
                  </a:lnTo>
                  <a:lnTo>
                    <a:pt x="27908" y="543591"/>
                  </a:lnTo>
                  <a:lnTo>
                    <a:pt x="7489" y="513314"/>
                  </a:lnTo>
                  <a:lnTo>
                    <a:pt x="0" y="476250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15300" y="2267711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495300" y="0"/>
                  </a:moveTo>
                  <a:lnTo>
                    <a:pt x="495300" y="105155"/>
                  </a:lnTo>
                  <a:lnTo>
                    <a:pt x="210311" y="105155"/>
                  </a:lnTo>
                  <a:lnTo>
                    <a:pt x="210311" y="0"/>
                  </a:lnTo>
                  <a:lnTo>
                    <a:pt x="0" y="210312"/>
                  </a:lnTo>
                  <a:lnTo>
                    <a:pt x="210311" y="420624"/>
                  </a:lnTo>
                  <a:lnTo>
                    <a:pt x="210311" y="315467"/>
                  </a:lnTo>
                  <a:lnTo>
                    <a:pt x="495300" y="315467"/>
                  </a:lnTo>
                  <a:lnTo>
                    <a:pt x="495300" y="420624"/>
                  </a:lnTo>
                  <a:lnTo>
                    <a:pt x="705611" y="2103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15300" y="2267711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0" y="210312"/>
                  </a:moveTo>
                  <a:lnTo>
                    <a:pt x="210311" y="0"/>
                  </a:lnTo>
                  <a:lnTo>
                    <a:pt x="210311" y="105155"/>
                  </a:lnTo>
                  <a:lnTo>
                    <a:pt x="495300" y="105155"/>
                  </a:lnTo>
                  <a:lnTo>
                    <a:pt x="495300" y="0"/>
                  </a:lnTo>
                  <a:lnTo>
                    <a:pt x="705611" y="210312"/>
                  </a:lnTo>
                  <a:lnTo>
                    <a:pt x="495300" y="420624"/>
                  </a:lnTo>
                  <a:lnTo>
                    <a:pt x="495300" y="315467"/>
                  </a:lnTo>
                  <a:lnTo>
                    <a:pt x="210311" y="315467"/>
                  </a:lnTo>
                  <a:lnTo>
                    <a:pt x="210311" y="420624"/>
                  </a:lnTo>
                  <a:lnTo>
                    <a:pt x="0" y="210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701796" y="3486911"/>
            <a:ext cx="2193290" cy="673735"/>
            <a:chOff x="3701796" y="3486911"/>
            <a:chExt cx="2193290" cy="673735"/>
          </a:xfrm>
        </p:grpSpPr>
        <p:sp>
          <p:nvSpPr>
            <p:cNvPr id="23" name="object 23"/>
            <p:cNvSpPr/>
            <p:nvPr/>
          </p:nvSpPr>
          <p:spPr>
            <a:xfrm>
              <a:off x="3706368" y="3491483"/>
              <a:ext cx="612775" cy="576580"/>
            </a:xfrm>
            <a:custGeom>
              <a:avLst/>
              <a:gdLst/>
              <a:ahLst/>
              <a:cxnLst/>
              <a:rect l="l" t="t" r="r" b="b"/>
              <a:pathLst>
                <a:path w="612775" h="576579">
                  <a:moveTo>
                    <a:pt x="0" y="0"/>
                  </a:moveTo>
                  <a:lnTo>
                    <a:pt x="612775" y="57619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7220" y="3669791"/>
              <a:ext cx="1467612" cy="490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804784" y="2091944"/>
            <a:ext cx="1191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22350" algn="l"/>
              </a:tabLst>
            </a:pPr>
            <a:r>
              <a:rPr sz="4400" dirty="0">
                <a:solidFill>
                  <a:srgbClr val="3333CC"/>
                </a:solidFill>
                <a:latin typeface="Arial"/>
                <a:cs typeface="Arial"/>
              </a:rPr>
              <a:t>?	!</a:t>
            </a:r>
            <a:endParaRPr sz="4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754316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Synchronised OTP</a:t>
            </a:r>
            <a:r>
              <a:rPr sz="3200" spc="-140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(One-Time-Password)  </a:t>
            </a:r>
            <a:r>
              <a:rPr sz="3200" spc="-5" dirty="0">
                <a:solidFill>
                  <a:srgbClr val="333399"/>
                </a:solidFill>
              </a:rPr>
              <a:t>Generator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38150" y="1548129"/>
            <a:ext cx="8581390" cy="38030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7797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Using a password only </a:t>
            </a:r>
            <a:r>
              <a:rPr sz="2800" dirty="0">
                <a:latin typeface="Arial"/>
                <a:cs typeface="Arial"/>
              </a:rPr>
              <a:t>once significantly  strengthens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strength </a:t>
            </a:r>
            <a:r>
              <a:rPr sz="2800" spc="-5" dirty="0">
                <a:latin typeface="Arial"/>
                <a:cs typeface="Arial"/>
              </a:rPr>
              <a:t>of user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  <a:p>
            <a:pPr marL="353695" marR="442595" indent="-341630">
              <a:lnSpc>
                <a:spcPct val="93000"/>
              </a:lnSpc>
              <a:spcBef>
                <a:spcPts val="5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Synchronized password </a:t>
            </a:r>
            <a:r>
              <a:rPr sz="2800" dirty="0">
                <a:latin typeface="Arial"/>
                <a:cs typeface="Arial"/>
              </a:rPr>
              <a:t>generators produce the  </a:t>
            </a:r>
            <a:r>
              <a:rPr sz="2800" spc="-5" dirty="0">
                <a:latin typeface="Arial"/>
                <a:cs typeface="Arial"/>
              </a:rPr>
              <a:t>same </a:t>
            </a:r>
            <a:r>
              <a:rPr sz="2800" dirty="0">
                <a:latin typeface="Arial"/>
                <a:cs typeface="Arial"/>
              </a:rPr>
              <a:t>sequence </a:t>
            </a:r>
            <a:r>
              <a:rPr sz="2800" spc="-5" dirty="0">
                <a:latin typeface="Arial"/>
                <a:cs typeface="Arial"/>
              </a:rPr>
              <a:t>of random passwords both in the  </a:t>
            </a:r>
            <a:r>
              <a:rPr sz="2800" dirty="0">
                <a:latin typeface="Arial"/>
                <a:cs typeface="Arial"/>
              </a:rPr>
              <a:t>token </a:t>
            </a:r>
            <a:r>
              <a:rPr sz="2800" spc="-5" dirty="0">
                <a:latin typeface="Arial"/>
                <a:cs typeface="Arial"/>
              </a:rPr>
              <a:t>and at the </a:t>
            </a:r>
            <a:r>
              <a:rPr sz="2800" dirty="0">
                <a:latin typeface="Arial"/>
                <a:cs typeface="Arial"/>
              </a:rPr>
              <a:t>host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system.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05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OTP </a:t>
            </a:r>
            <a:r>
              <a:rPr sz="2400" spc="-5" dirty="0">
                <a:latin typeface="Arial"/>
                <a:cs typeface="Arial"/>
              </a:rPr>
              <a:t>is ‘something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have’ because generated by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There are two general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methods: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Clock-based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00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Counter-based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4953000"/>
            <a:ext cx="2314955" cy="8551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478790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Clock-based OTP</a:t>
            </a:r>
            <a:r>
              <a:rPr sz="3200" spc="-10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Tokens:  Operation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44500" y="1502825"/>
            <a:ext cx="8137525" cy="356425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Token displays </a:t>
            </a:r>
            <a:r>
              <a:rPr sz="2800" dirty="0">
                <a:latin typeface="Arial"/>
                <a:cs typeface="Arial"/>
              </a:rPr>
              <a:t>time-dependent code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2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User copies code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token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terminal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3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3020"/>
              </a:lnSpc>
              <a:spcBef>
                <a:spcPts val="6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Possession of the token is </a:t>
            </a:r>
            <a:r>
              <a:rPr sz="2800" dirty="0">
                <a:latin typeface="Arial"/>
                <a:cs typeface="Arial"/>
              </a:rPr>
              <a:t>necessary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know </a:t>
            </a:r>
            <a:r>
              <a:rPr sz="2800" spc="-5" dirty="0">
                <a:latin typeface="Arial"/>
                <a:cs typeface="Arial"/>
              </a:rPr>
              <a:t>the  </a:t>
            </a:r>
            <a:r>
              <a:rPr sz="2800" dirty="0">
                <a:latin typeface="Arial"/>
                <a:cs typeface="Arial"/>
              </a:rPr>
              <a:t>correct </a:t>
            </a:r>
            <a:r>
              <a:rPr sz="2800" spc="-5" dirty="0">
                <a:latin typeface="Arial"/>
                <a:cs typeface="Arial"/>
              </a:rPr>
              <a:t>value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the current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code computed </a:t>
            </a:r>
            <a:r>
              <a:rPr sz="2800" spc="-5" dirty="0">
                <a:latin typeface="Arial"/>
                <a:cs typeface="Arial"/>
              </a:rPr>
              <a:t>for </a:t>
            </a:r>
            <a:r>
              <a:rPr sz="2800" dirty="0">
                <a:latin typeface="Arial"/>
                <a:cs typeface="Arial"/>
              </a:rPr>
              <a:t>specific </a:t>
            </a:r>
            <a:r>
              <a:rPr sz="2800" spc="-5" dirty="0">
                <a:latin typeface="Arial"/>
                <a:cs typeface="Arial"/>
              </a:rPr>
              <a:t>time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window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Codes </a:t>
            </a:r>
            <a:r>
              <a:rPr sz="2800" dirty="0">
                <a:latin typeface="Arial"/>
                <a:cs typeface="Arial"/>
              </a:rPr>
              <a:t>from adjacent </a:t>
            </a:r>
            <a:r>
              <a:rPr sz="2800" spc="-5" dirty="0">
                <a:latin typeface="Arial"/>
                <a:cs typeface="Arial"/>
              </a:rPr>
              <a:t>time windows are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accepted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Clocks must be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synchronised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Example: BankID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SecurID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011" y="39623"/>
            <a:ext cx="970788" cy="9723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636587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Clock-based OTP Token</a:t>
            </a:r>
            <a:r>
              <a:rPr sz="3200" spc="-130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Operation  </a:t>
            </a:r>
            <a:r>
              <a:rPr sz="3200" dirty="0">
                <a:solidFill>
                  <a:srgbClr val="333399"/>
                </a:solidFill>
              </a:rPr>
              <a:t>with </a:t>
            </a:r>
            <a:r>
              <a:rPr sz="3200" spc="-5" dirty="0">
                <a:solidFill>
                  <a:srgbClr val="333399"/>
                </a:solidFill>
              </a:rPr>
              <a:t>(optional) input</a:t>
            </a:r>
            <a:r>
              <a:rPr sz="3200" spc="-40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PIN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45236" y="2002408"/>
            <a:ext cx="8656955" cy="3341370"/>
            <a:chOff x="245236" y="2002408"/>
            <a:chExt cx="8656955" cy="3341370"/>
          </a:xfrm>
        </p:grpSpPr>
        <p:sp>
          <p:nvSpPr>
            <p:cNvPr id="4" name="object 4"/>
            <p:cNvSpPr/>
            <p:nvPr/>
          </p:nvSpPr>
          <p:spPr>
            <a:xfrm>
              <a:off x="4799838" y="2017013"/>
              <a:ext cx="4087495" cy="3312160"/>
            </a:xfrm>
            <a:custGeom>
              <a:avLst/>
              <a:gdLst/>
              <a:ahLst/>
              <a:cxnLst/>
              <a:rect l="l" t="t" r="r" b="b"/>
              <a:pathLst>
                <a:path w="4087495" h="3312160">
                  <a:moveTo>
                    <a:pt x="4087367" y="0"/>
                  </a:moveTo>
                  <a:lnTo>
                    <a:pt x="0" y="0"/>
                  </a:lnTo>
                  <a:lnTo>
                    <a:pt x="0" y="3311652"/>
                  </a:lnTo>
                  <a:lnTo>
                    <a:pt x="4087367" y="3311652"/>
                  </a:lnTo>
                  <a:lnTo>
                    <a:pt x="408736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99838" y="2017013"/>
              <a:ext cx="4087495" cy="3312160"/>
            </a:xfrm>
            <a:custGeom>
              <a:avLst/>
              <a:gdLst/>
              <a:ahLst/>
              <a:cxnLst/>
              <a:rect l="l" t="t" r="r" b="b"/>
              <a:pathLst>
                <a:path w="4087495" h="3312160">
                  <a:moveTo>
                    <a:pt x="0" y="3311652"/>
                  </a:moveTo>
                  <a:lnTo>
                    <a:pt x="4087367" y="3311652"/>
                  </a:lnTo>
                  <a:lnTo>
                    <a:pt x="4087367" y="0"/>
                  </a:lnTo>
                  <a:lnTo>
                    <a:pt x="0" y="0"/>
                  </a:lnTo>
                  <a:lnTo>
                    <a:pt x="0" y="3311652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4553" y="2599181"/>
              <a:ext cx="1282065" cy="367665"/>
            </a:xfrm>
            <a:custGeom>
              <a:avLst/>
              <a:gdLst/>
              <a:ahLst/>
              <a:cxnLst/>
              <a:rect l="l" t="t" r="r" b="b"/>
              <a:pathLst>
                <a:path w="1282064" h="367664">
                  <a:moveTo>
                    <a:pt x="1281684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1281684" y="367284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9841" y="2137409"/>
              <a:ext cx="3354704" cy="3191510"/>
            </a:xfrm>
            <a:custGeom>
              <a:avLst/>
              <a:gdLst/>
              <a:ahLst/>
              <a:cxnLst/>
              <a:rect l="l" t="t" r="r" b="b"/>
              <a:pathLst>
                <a:path w="3354704" h="3191510">
                  <a:moveTo>
                    <a:pt x="2822447" y="0"/>
                  </a:moveTo>
                  <a:lnTo>
                    <a:pt x="531888" y="0"/>
                  </a:lnTo>
                  <a:lnTo>
                    <a:pt x="483476" y="2173"/>
                  </a:lnTo>
                  <a:lnTo>
                    <a:pt x="436281" y="8569"/>
                  </a:lnTo>
                  <a:lnTo>
                    <a:pt x="390492" y="18998"/>
                  </a:lnTo>
                  <a:lnTo>
                    <a:pt x="346296" y="33275"/>
                  </a:lnTo>
                  <a:lnTo>
                    <a:pt x="303881" y="51209"/>
                  </a:lnTo>
                  <a:lnTo>
                    <a:pt x="263435" y="72615"/>
                  </a:lnTo>
                  <a:lnTo>
                    <a:pt x="225146" y="97304"/>
                  </a:lnTo>
                  <a:lnTo>
                    <a:pt x="189200" y="125089"/>
                  </a:lnTo>
                  <a:lnTo>
                    <a:pt x="155787" y="155781"/>
                  </a:lnTo>
                  <a:lnTo>
                    <a:pt x="125094" y="189193"/>
                  </a:lnTo>
                  <a:lnTo>
                    <a:pt x="97309" y="225137"/>
                  </a:lnTo>
                  <a:lnTo>
                    <a:pt x="72619" y="263426"/>
                  </a:lnTo>
                  <a:lnTo>
                    <a:pt x="51212" y="303871"/>
                  </a:lnTo>
                  <a:lnTo>
                    <a:pt x="33276" y="346285"/>
                  </a:lnTo>
                  <a:lnTo>
                    <a:pt x="18999" y="390480"/>
                  </a:lnTo>
                  <a:lnTo>
                    <a:pt x="8569" y="436269"/>
                  </a:lnTo>
                  <a:lnTo>
                    <a:pt x="2173" y="483463"/>
                  </a:lnTo>
                  <a:lnTo>
                    <a:pt x="0" y="531876"/>
                  </a:lnTo>
                  <a:lnTo>
                    <a:pt x="0" y="2659379"/>
                  </a:lnTo>
                  <a:lnTo>
                    <a:pt x="2173" y="2707792"/>
                  </a:lnTo>
                  <a:lnTo>
                    <a:pt x="8569" y="2754986"/>
                  </a:lnTo>
                  <a:lnTo>
                    <a:pt x="18999" y="2800775"/>
                  </a:lnTo>
                  <a:lnTo>
                    <a:pt x="33276" y="2844970"/>
                  </a:lnTo>
                  <a:lnTo>
                    <a:pt x="51212" y="2887384"/>
                  </a:lnTo>
                  <a:lnTo>
                    <a:pt x="72619" y="2927829"/>
                  </a:lnTo>
                  <a:lnTo>
                    <a:pt x="97309" y="2966118"/>
                  </a:lnTo>
                  <a:lnTo>
                    <a:pt x="125094" y="3002062"/>
                  </a:lnTo>
                  <a:lnTo>
                    <a:pt x="155787" y="3035474"/>
                  </a:lnTo>
                  <a:lnTo>
                    <a:pt x="189200" y="3066166"/>
                  </a:lnTo>
                  <a:lnTo>
                    <a:pt x="225146" y="3093951"/>
                  </a:lnTo>
                  <a:lnTo>
                    <a:pt x="263435" y="3118640"/>
                  </a:lnTo>
                  <a:lnTo>
                    <a:pt x="303881" y="3140046"/>
                  </a:lnTo>
                  <a:lnTo>
                    <a:pt x="346296" y="3157980"/>
                  </a:lnTo>
                  <a:lnTo>
                    <a:pt x="390492" y="3172257"/>
                  </a:lnTo>
                  <a:lnTo>
                    <a:pt x="436281" y="3182686"/>
                  </a:lnTo>
                  <a:lnTo>
                    <a:pt x="483476" y="3189082"/>
                  </a:lnTo>
                  <a:lnTo>
                    <a:pt x="531888" y="3191255"/>
                  </a:lnTo>
                  <a:lnTo>
                    <a:pt x="2822447" y="3191255"/>
                  </a:lnTo>
                  <a:lnTo>
                    <a:pt x="2870860" y="3189082"/>
                  </a:lnTo>
                  <a:lnTo>
                    <a:pt x="2918054" y="3182686"/>
                  </a:lnTo>
                  <a:lnTo>
                    <a:pt x="2963843" y="3172257"/>
                  </a:lnTo>
                  <a:lnTo>
                    <a:pt x="3008038" y="3157980"/>
                  </a:lnTo>
                  <a:lnTo>
                    <a:pt x="3050452" y="3140046"/>
                  </a:lnTo>
                  <a:lnTo>
                    <a:pt x="3090897" y="3118640"/>
                  </a:lnTo>
                  <a:lnTo>
                    <a:pt x="3129186" y="3093951"/>
                  </a:lnTo>
                  <a:lnTo>
                    <a:pt x="3165130" y="3066166"/>
                  </a:lnTo>
                  <a:lnTo>
                    <a:pt x="3198542" y="3035474"/>
                  </a:lnTo>
                  <a:lnTo>
                    <a:pt x="3229234" y="3002062"/>
                  </a:lnTo>
                  <a:lnTo>
                    <a:pt x="3257019" y="2966118"/>
                  </a:lnTo>
                  <a:lnTo>
                    <a:pt x="3281708" y="2927829"/>
                  </a:lnTo>
                  <a:lnTo>
                    <a:pt x="3303114" y="2887384"/>
                  </a:lnTo>
                  <a:lnTo>
                    <a:pt x="3321048" y="2844970"/>
                  </a:lnTo>
                  <a:lnTo>
                    <a:pt x="3335325" y="2800775"/>
                  </a:lnTo>
                  <a:lnTo>
                    <a:pt x="3345754" y="2754986"/>
                  </a:lnTo>
                  <a:lnTo>
                    <a:pt x="3352150" y="2707792"/>
                  </a:lnTo>
                  <a:lnTo>
                    <a:pt x="3354324" y="2659379"/>
                  </a:lnTo>
                  <a:lnTo>
                    <a:pt x="3354324" y="531876"/>
                  </a:lnTo>
                  <a:lnTo>
                    <a:pt x="3352150" y="483463"/>
                  </a:lnTo>
                  <a:lnTo>
                    <a:pt x="3345754" y="436269"/>
                  </a:lnTo>
                  <a:lnTo>
                    <a:pt x="3335325" y="390480"/>
                  </a:lnTo>
                  <a:lnTo>
                    <a:pt x="3321048" y="346285"/>
                  </a:lnTo>
                  <a:lnTo>
                    <a:pt x="3303114" y="303871"/>
                  </a:lnTo>
                  <a:lnTo>
                    <a:pt x="3281708" y="263426"/>
                  </a:lnTo>
                  <a:lnTo>
                    <a:pt x="3257019" y="225137"/>
                  </a:lnTo>
                  <a:lnTo>
                    <a:pt x="3229234" y="189193"/>
                  </a:lnTo>
                  <a:lnTo>
                    <a:pt x="3198542" y="155781"/>
                  </a:lnTo>
                  <a:lnTo>
                    <a:pt x="3165130" y="125089"/>
                  </a:lnTo>
                  <a:lnTo>
                    <a:pt x="3129186" y="97304"/>
                  </a:lnTo>
                  <a:lnTo>
                    <a:pt x="3090897" y="72615"/>
                  </a:lnTo>
                  <a:lnTo>
                    <a:pt x="3050452" y="51209"/>
                  </a:lnTo>
                  <a:lnTo>
                    <a:pt x="3008038" y="33275"/>
                  </a:lnTo>
                  <a:lnTo>
                    <a:pt x="2963843" y="18998"/>
                  </a:lnTo>
                  <a:lnTo>
                    <a:pt x="2918054" y="8569"/>
                  </a:lnTo>
                  <a:lnTo>
                    <a:pt x="2870860" y="2173"/>
                  </a:lnTo>
                  <a:lnTo>
                    <a:pt x="282244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841" y="2137409"/>
              <a:ext cx="3354704" cy="3191510"/>
            </a:xfrm>
            <a:custGeom>
              <a:avLst/>
              <a:gdLst/>
              <a:ahLst/>
              <a:cxnLst/>
              <a:rect l="l" t="t" r="r" b="b"/>
              <a:pathLst>
                <a:path w="3354704" h="3191510">
                  <a:moveTo>
                    <a:pt x="0" y="531876"/>
                  </a:moveTo>
                  <a:lnTo>
                    <a:pt x="2173" y="483463"/>
                  </a:lnTo>
                  <a:lnTo>
                    <a:pt x="8569" y="436269"/>
                  </a:lnTo>
                  <a:lnTo>
                    <a:pt x="18999" y="390480"/>
                  </a:lnTo>
                  <a:lnTo>
                    <a:pt x="33276" y="346285"/>
                  </a:lnTo>
                  <a:lnTo>
                    <a:pt x="51212" y="303871"/>
                  </a:lnTo>
                  <a:lnTo>
                    <a:pt x="72619" y="263426"/>
                  </a:lnTo>
                  <a:lnTo>
                    <a:pt x="97309" y="225137"/>
                  </a:lnTo>
                  <a:lnTo>
                    <a:pt x="125094" y="189193"/>
                  </a:lnTo>
                  <a:lnTo>
                    <a:pt x="155787" y="155781"/>
                  </a:lnTo>
                  <a:lnTo>
                    <a:pt x="189200" y="125089"/>
                  </a:lnTo>
                  <a:lnTo>
                    <a:pt x="225146" y="97304"/>
                  </a:lnTo>
                  <a:lnTo>
                    <a:pt x="263435" y="72615"/>
                  </a:lnTo>
                  <a:lnTo>
                    <a:pt x="303881" y="51209"/>
                  </a:lnTo>
                  <a:lnTo>
                    <a:pt x="346296" y="33275"/>
                  </a:lnTo>
                  <a:lnTo>
                    <a:pt x="390492" y="18998"/>
                  </a:lnTo>
                  <a:lnTo>
                    <a:pt x="436281" y="8569"/>
                  </a:lnTo>
                  <a:lnTo>
                    <a:pt x="483476" y="2173"/>
                  </a:lnTo>
                  <a:lnTo>
                    <a:pt x="531888" y="0"/>
                  </a:lnTo>
                  <a:lnTo>
                    <a:pt x="2822447" y="0"/>
                  </a:lnTo>
                  <a:lnTo>
                    <a:pt x="2870860" y="2173"/>
                  </a:lnTo>
                  <a:lnTo>
                    <a:pt x="2918054" y="8569"/>
                  </a:lnTo>
                  <a:lnTo>
                    <a:pt x="2963843" y="18998"/>
                  </a:lnTo>
                  <a:lnTo>
                    <a:pt x="3008038" y="33275"/>
                  </a:lnTo>
                  <a:lnTo>
                    <a:pt x="3050452" y="51209"/>
                  </a:lnTo>
                  <a:lnTo>
                    <a:pt x="3090897" y="72615"/>
                  </a:lnTo>
                  <a:lnTo>
                    <a:pt x="3129186" y="97304"/>
                  </a:lnTo>
                  <a:lnTo>
                    <a:pt x="3165130" y="125089"/>
                  </a:lnTo>
                  <a:lnTo>
                    <a:pt x="3198542" y="155781"/>
                  </a:lnTo>
                  <a:lnTo>
                    <a:pt x="3229234" y="189193"/>
                  </a:lnTo>
                  <a:lnTo>
                    <a:pt x="3257019" y="225137"/>
                  </a:lnTo>
                  <a:lnTo>
                    <a:pt x="3281708" y="263426"/>
                  </a:lnTo>
                  <a:lnTo>
                    <a:pt x="3303114" y="303871"/>
                  </a:lnTo>
                  <a:lnTo>
                    <a:pt x="3321048" y="346285"/>
                  </a:lnTo>
                  <a:lnTo>
                    <a:pt x="3335325" y="390480"/>
                  </a:lnTo>
                  <a:lnTo>
                    <a:pt x="3345754" y="436269"/>
                  </a:lnTo>
                  <a:lnTo>
                    <a:pt x="3352150" y="483463"/>
                  </a:lnTo>
                  <a:lnTo>
                    <a:pt x="3354324" y="531876"/>
                  </a:lnTo>
                  <a:lnTo>
                    <a:pt x="3354324" y="2659379"/>
                  </a:lnTo>
                  <a:lnTo>
                    <a:pt x="3352150" y="2707792"/>
                  </a:lnTo>
                  <a:lnTo>
                    <a:pt x="3345754" y="2754986"/>
                  </a:lnTo>
                  <a:lnTo>
                    <a:pt x="3335325" y="2800775"/>
                  </a:lnTo>
                  <a:lnTo>
                    <a:pt x="3321048" y="2844970"/>
                  </a:lnTo>
                  <a:lnTo>
                    <a:pt x="3303114" y="2887384"/>
                  </a:lnTo>
                  <a:lnTo>
                    <a:pt x="3281708" y="2927829"/>
                  </a:lnTo>
                  <a:lnTo>
                    <a:pt x="3257019" y="2966118"/>
                  </a:lnTo>
                  <a:lnTo>
                    <a:pt x="3229234" y="3002062"/>
                  </a:lnTo>
                  <a:lnTo>
                    <a:pt x="3198542" y="3035474"/>
                  </a:lnTo>
                  <a:lnTo>
                    <a:pt x="3165130" y="3066166"/>
                  </a:lnTo>
                  <a:lnTo>
                    <a:pt x="3129186" y="3093951"/>
                  </a:lnTo>
                  <a:lnTo>
                    <a:pt x="3090897" y="3118640"/>
                  </a:lnTo>
                  <a:lnTo>
                    <a:pt x="3050452" y="3140046"/>
                  </a:lnTo>
                  <a:lnTo>
                    <a:pt x="3008038" y="3157980"/>
                  </a:lnTo>
                  <a:lnTo>
                    <a:pt x="2963843" y="3172257"/>
                  </a:lnTo>
                  <a:lnTo>
                    <a:pt x="2918054" y="3182686"/>
                  </a:lnTo>
                  <a:lnTo>
                    <a:pt x="2870860" y="3189082"/>
                  </a:lnTo>
                  <a:lnTo>
                    <a:pt x="2822447" y="3191255"/>
                  </a:lnTo>
                  <a:lnTo>
                    <a:pt x="531888" y="3191255"/>
                  </a:lnTo>
                  <a:lnTo>
                    <a:pt x="483476" y="3189082"/>
                  </a:lnTo>
                  <a:lnTo>
                    <a:pt x="436281" y="3182686"/>
                  </a:lnTo>
                  <a:lnTo>
                    <a:pt x="390492" y="3172257"/>
                  </a:lnTo>
                  <a:lnTo>
                    <a:pt x="346296" y="3157980"/>
                  </a:lnTo>
                  <a:lnTo>
                    <a:pt x="303881" y="3140046"/>
                  </a:lnTo>
                  <a:lnTo>
                    <a:pt x="263435" y="3118640"/>
                  </a:lnTo>
                  <a:lnTo>
                    <a:pt x="225146" y="3093951"/>
                  </a:lnTo>
                  <a:lnTo>
                    <a:pt x="189200" y="3066166"/>
                  </a:lnTo>
                  <a:lnTo>
                    <a:pt x="155787" y="3035474"/>
                  </a:lnTo>
                  <a:lnTo>
                    <a:pt x="125094" y="3002062"/>
                  </a:lnTo>
                  <a:lnTo>
                    <a:pt x="97309" y="2966118"/>
                  </a:lnTo>
                  <a:lnTo>
                    <a:pt x="72619" y="2927829"/>
                  </a:lnTo>
                  <a:lnTo>
                    <a:pt x="51212" y="2887384"/>
                  </a:lnTo>
                  <a:lnTo>
                    <a:pt x="33276" y="2844970"/>
                  </a:lnTo>
                  <a:lnTo>
                    <a:pt x="18999" y="2800775"/>
                  </a:lnTo>
                  <a:lnTo>
                    <a:pt x="8569" y="2754986"/>
                  </a:lnTo>
                  <a:lnTo>
                    <a:pt x="2173" y="2707792"/>
                  </a:lnTo>
                  <a:lnTo>
                    <a:pt x="0" y="2659379"/>
                  </a:lnTo>
                  <a:lnTo>
                    <a:pt x="0" y="531876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88379" y="1579626"/>
            <a:ext cx="87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HOST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4553" y="2599182"/>
            <a:ext cx="1282065" cy="36766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clock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4553" y="3201161"/>
            <a:ext cx="1304925" cy="650875"/>
          </a:xfrm>
          <a:prstGeom prst="rect">
            <a:avLst/>
          </a:prstGeom>
          <a:solidFill>
            <a:srgbClr val="99FF99"/>
          </a:solidFill>
          <a:ln w="3810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5503" y="4472940"/>
            <a:ext cx="1343025" cy="786765"/>
            <a:chOff x="5175503" y="4472940"/>
            <a:chExt cx="1343025" cy="786765"/>
          </a:xfrm>
        </p:grpSpPr>
        <p:sp>
          <p:nvSpPr>
            <p:cNvPr id="13" name="object 13"/>
            <p:cNvSpPr/>
            <p:nvPr/>
          </p:nvSpPr>
          <p:spPr>
            <a:xfrm>
              <a:off x="5194553" y="4491990"/>
              <a:ext cx="1304925" cy="748665"/>
            </a:xfrm>
            <a:custGeom>
              <a:avLst/>
              <a:gdLst/>
              <a:ahLst/>
              <a:cxnLst/>
              <a:rect l="l" t="t" r="r" b="b"/>
              <a:pathLst>
                <a:path w="1304925" h="748664">
                  <a:moveTo>
                    <a:pt x="1179830" y="0"/>
                  </a:moveTo>
                  <a:lnTo>
                    <a:pt x="124713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4"/>
                  </a:lnTo>
                  <a:lnTo>
                    <a:pt x="0" y="623570"/>
                  </a:lnTo>
                  <a:lnTo>
                    <a:pt x="9806" y="672095"/>
                  </a:lnTo>
                  <a:lnTo>
                    <a:pt x="36544" y="711739"/>
                  </a:lnTo>
                  <a:lnTo>
                    <a:pt x="76188" y="738477"/>
                  </a:lnTo>
                  <a:lnTo>
                    <a:pt x="124713" y="748284"/>
                  </a:lnTo>
                  <a:lnTo>
                    <a:pt x="1179830" y="748284"/>
                  </a:lnTo>
                  <a:lnTo>
                    <a:pt x="1228355" y="738477"/>
                  </a:lnTo>
                  <a:lnTo>
                    <a:pt x="1267999" y="711739"/>
                  </a:lnTo>
                  <a:lnTo>
                    <a:pt x="1294737" y="672095"/>
                  </a:lnTo>
                  <a:lnTo>
                    <a:pt x="1304544" y="623570"/>
                  </a:lnTo>
                  <a:lnTo>
                    <a:pt x="1304544" y="124714"/>
                  </a:lnTo>
                  <a:lnTo>
                    <a:pt x="1294737" y="76188"/>
                  </a:lnTo>
                  <a:lnTo>
                    <a:pt x="1267999" y="36544"/>
                  </a:lnTo>
                  <a:lnTo>
                    <a:pt x="1228355" y="9806"/>
                  </a:lnTo>
                  <a:lnTo>
                    <a:pt x="1179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4553" y="4491990"/>
              <a:ext cx="1304925" cy="748665"/>
            </a:xfrm>
            <a:custGeom>
              <a:avLst/>
              <a:gdLst/>
              <a:ahLst/>
              <a:cxnLst/>
              <a:rect l="l" t="t" r="r" b="b"/>
              <a:pathLst>
                <a:path w="1304925" h="748664">
                  <a:moveTo>
                    <a:pt x="0" y="124714"/>
                  </a:move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3" y="0"/>
                  </a:lnTo>
                  <a:lnTo>
                    <a:pt x="1179830" y="0"/>
                  </a:lnTo>
                  <a:lnTo>
                    <a:pt x="1228355" y="9806"/>
                  </a:lnTo>
                  <a:lnTo>
                    <a:pt x="1267999" y="36544"/>
                  </a:lnTo>
                  <a:lnTo>
                    <a:pt x="1294737" y="76188"/>
                  </a:lnTo>
                  <a:lnTo>
                    <a:pt x="1304544" y="124714"/>
                  </a:lnTo>
                  <a:lnTo>
                    <a:pt x="1304544" y="623570"/>
                  </a:lnTo>
                  <a:lnTo>
                    <a:pt x="1294737" y="672095"/>
                  </a:lnTo>
                  <a:lnTo>
                    <a:pt x="1267999" y="711739"/>
                  </a:lnTo>
                  <a:lnTo>
                    <a:pt x="1228355" y="738477"/>
                  </a:lnTo>
                  <a:lnTo>
                    <a:pt x="1179830" y="748284"/>
                  </a:lnTo>
                  <a:lnTo>
                    <a:pt x="124713" y="748284"/>
                  </a:lnTo>
                  <a:lnTo>
                    <a:pt x="76188" y="738477"/>
                  </a:lnTo>
                  <a:lnTo>
                    <a:pt x="36544" y="711739"/>
                  </a:lnTo>
                  <a:lnTo>
                    <a:pt x="9806" y="672095"/>
                  </a:lnTo>
                  <a:lnTo>
                    <a:pt x="0" y="623570"/>
                  </a:lnTo>
                  <a:lnTo>
                    <a:pt x="0" y="1247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355585" y="3176777"/>
            <a:ext cx="1303020" cy="650875"/>
          </a:xfrm>
          <a:prstGeom prst="rect">
            <a:avLst/>
          </a:prstGeom>
          <a:solidFill>
            <a:srgbClr val="00CC99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Secret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6254" y="4141470"/>
            <a:ext cx="1304925" cy="652780"/>
          </a:xfrm>
          <a:prstGeom prst="rect">
            <a:avLst/>
          </a:prstGeom>
          <a:solidFill>
            <a:srgbClr val="00CC99"/>
          </a:solidFill>
          <a:ln w="38100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40055" marR="170180" indent="-262255">
              <a:lnSpc>
                <a:spcPts val="2230"/>
              </a:lnSpc>
              <a:spcBef>
                <a:spcPts val="325"/>
              </a:spcBef>
            </a:pPr>
            <a:r>
              <a:rPr sz="2000" dirty="0">
                <a:latin typeface="Arial"/>
                <a:cs typeface="Arial"/>
              </a:rPr>
              <a:t>Optional  </a:t>
            </a:r>
            <a:r>
              <a:rPr sz="2000" spc="-5" dirty="0"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69948" y="2910077"/>
            <a:ext cx="5511165" cy="1942464"/>
            <a:chOff x="1869948" y="2910077"/>
            <a:chExt cx="5511165" cy="1942464"/>
          </a:xfrm>
        </p:grpSpPr>
        <p:sp>
          <p:nvSpPr>
            <p:cNvPr id="18" name="object 18"/>
            <p:cNvSpPr/>
            <p:nvPr/>
          </p:nvSpPr>
          <p:spPr>
            <a:xfrm>
              <a:off x="5803392" y="2910077"/>
              <a:ext cx="1563370" cy="1582420"/>
            </a:xfrm>
            <a:custGeom>
              <a:avLst/>
              <a:gdLst/>
              <a:ahLst/>
              <a:cxnLst/>
              <a:rect l="l" t="t" r="r" b="b"/>
              <a:pathLst>
                <a:path w="1563370" h="1582420">
                  <a:moveTo>
                    <a:pt x="86868" y="1495044"/>
                  </a:moveTo>
                  <a:lnTo>
                    <a:pt x="57912" y="1495044"/>
                  </a:lnTo>
                  <a:lnTo>
                    <a:pt x="57912" y="941832"/>
                  </a:lnTo>
                  <a:lnTo>
                    <a:pt x="28956" y="941832"/>
                  </a:lnTo>
                  <a:lnTo>
                    <a:pt x="28956" y="1495044"/>
                  </a:lnTo>
                  <a:lnTo>
                    <a:pt x="0" y="1495044"/>
                  </a:lnTo>
                  <a:lnTo>
                    <a:pt x="43434" y="1581912"/>
                  </a:lnTo>
                  <a:lnTo>
                    <a:pt x="79629" y="1509522"/>
                  </a:lnTo>
                  <a:lnTo>
                    <a:pt x="86868" y="1495044"/>
                  </a:lnTo>
                  <a:close/>
                </a:path>
                <a:path w="1563370" h="1582420">
                  <a:moveTo>
                    <a:pt x="86868" y="204216"/>
                  </a:moveTo>
                  <a:lnTo>
                    <a:pt x="57912" y="204216"/>
                  </a:lnTo>
                  <a:lnTo>
                    <a:pt x="57912" y="0"/>
                  </a:lnTo>
                  <a:lnTo>
                    <a:pt x="28956" y="0"/>
                  </a:lnTo>
                  <a:lnTo>
                    <a:pt x="28956" y="204216"/>
                  </a:lnTo>
                  <a:lnTo>
                    <a:pt x="0" y="204216"/>
                  </a:lnTo>
                  <a:lnTo>
                    <a:pt x="43434" y="291084"/>
                  </a:lnTo>
                  <a:lnTo>
                    <a:pt x="79629" y="218694"/>
                  </a:lnTo>
                  <a:lnTo>
                    <a:pt x="86868" y="204216"/>
                  </a:lnTo>
                  <a:close/>
                </a:path>
                <a:path w="1563370" h="1582420">
                  <a:moveTo>
                    <a:pt x="1130046" y="782574"/>
                  </a:moveTo>
                  <a:lnTo>
                    <a:pt x="782574" y="782574"/>
                  </a:lnTo>
                  <a:lnTo>
                    <a:pt x="782574" y="753618"/>
                  </a:lnTo>
                  <a:lnTo>
                    <a:pt x="695706" y="797052"/>
                  </a:lnTo>
                  <a:lnTo>
                    <a:pt x="782574" y="840486"/>
                  </a:lnTo>
                  <a:lnTo>
                    <a:pt x="782574" y="811530"/>
                  </a:lnTo>
                  <a:lnTo>
                    <a:pt x="1130046" y="811530"/>
                  </a:lnTo>
                  <a:lnTo>
                    <a:pt x="1130046" y="782574"/>
                  </a:lnTo>
                  <a:close/>
                </a:path>
                <a:path w="1563370" h="1582420">
                  <a:moveTo>
                    <a:pt x="1562862" y="566166"/>
                  </a:moveTo>
                  <a:lnTo>
                    <a:pt x="782574" y="566166"/>
                  </a:lnTo>
                  <a:lnTo>
                    <a:pt x="782574" y="537210"/>
                  </a:lnTo>
                  <a:lnTo>
                    <a:pt x="695706" y="580644"/>
                  </a:lnTo>
                  <a:lnTo>
                    <a:pt x="782574" y="624078"/>
                  </a:lnTo>
                  <a:lnTo>
                    <a:pt x="782574" y="595122"/>
                  </a:lnTo>
                  <a:lnTo>
                    <a:pt x="1562862" y="595122"/>
                  </a:lnTo>
                  <a:lnTo>
                    <a:pt x="1562862" y="566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33438" y="3707129"/>
              <a:ext cx="433070" cy="795655"/>
            </a:xfrm>
            <a:custGeom>
              <a:avLst/>
              <a:gdLst/>
              <a:ahLst/>
              <a:cxnLst/>
              <a:rect l="l" t="t" r="r" b="b"/>
              <a:pathLst>
                <a:path w="433070" h="795654">
                  <a:moveTo>
                    <a:pt x="0" y="0"/>
                  </a:moveTo>
                  <a:lnTo>
                    <a:pt x="0" y="795528"/>
                  </a:lnTo>
                </a:path>
                <a:path w="433070" h="795654">
                  <a:moveTo>
                    <a:pt x="0" y="795528"/>
                  </a:moveTo>
                  <a:lnTo>
                    <a:pt x="432815" y="795528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69948" y="3015233"/>
              <a:ext cx="3296920" cy="1837689"/>
            </a:xfrm>
            <a:custGeom>
              <a:avLst/>
              <a:gdLst/>
              <a:ahLst/>
              <a:cxnLst/>
              <a:rect l="l" t="t" r="r" b="b"/>
              <a:pathLst>
                <a:path w="3296920" h="1837689">
                  <a:moveTo>
                    <a:pt x="86868" y="1379220"/>
                  </a:moveTo>
                  <a:lnTo>
                    <a:pt x="57912" y="1379220"/>
                  </a:lnTo>
                  <a:lnTo>
                    <a:pt x="57912" y="0"/>
                  </a:lnTo>
                  <a:lnTo>
                    <a:pt x="28956" y="0"/>
                  </a:lnTo>
                  <a:lnTo>
                    <a:pt x="28956" y="1379220"/>
                  </a:lnTo>
                  <a:lnTo>
                    <a:pt x="0" y="1379220"/>
                  </a:lnTo>
                  <a:lnTo>
                    <a:pt x="43434" y="1466088"/>
                  </a:lnTo>
                  <a:lnTo>
                    <a:pt x="79629" y="1393698"/>
                  </a:lnTo>
                  <a:lnTo>
                    <a:pt x="86868" y="1379220"/>
                  </a:lnTo>
                  <a:close/>
                </a:path>
                <a:path w="3296920" h="1837689">
                  <a:moveTo>
                    <a:pt x="3296412" y="1750314"/>
                  </a:moveTo>
                  <a:lnTo>
                    <a:pt x="3238500" y="1721358"/>
                  </a:lnTo>
                  <a:lnTo>
                    <a:pt x="3122676" y="1663446"/>
                  </a:lnTo>
                  <a:lnTo>
                    <a:pt x="3122676" y="1721358"/>
                  </a:lnTo>
                  <a:lnTo>
                    <a:pt x="460248" y="1721358"/>
                  </a:lnTo>
                  <a:lnTo>
                    <a:pt x="460248" y="1779270"/>
                  </a:lnTo>
                  <a:lnTo>
                    <a:pt x="3122676" y="1779270"/>
                  </a:lnTo>
                  <a:lnTo>
                    <a:pt x="3122676" y="1837182"/>
                  </a:lnTo>
                  <a:lnTo>
                    <a:pt x="3238500" y="1779270"/>
                  </a:lnTo>
                  <a:lnTo>
                    <a:pt x="3296412" y="175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02258" y="2718054"/>
            <a:ext cx="1282065" cy="365760"/>
          </a:xfrm>
          <a:prstGeom prst="rect">
            <a:avLst/>
          </a:prstGeom>
          <a:solidFill>
            <a:srgbClr val="9999FF"/>
          </a:solidFill>
          <a:ln w="381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clock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1297" y="4481321"/>
            <a:ext cx="1303020" cy="652780"/>
          </a:xfrm>
          <a:prstGeom prst="rect">
            <a:avLst/>
          </a:prstGeom>
          <a:solidFill>
            <a:srgbClr val="99FF99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8166" y="5510021"/>
            <a:ext cx="1097280" cy="36449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015" y="1682622"/>
            <a:ext cx="2305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USER’S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792" y="108330"/>
            <a:ext cx="502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D</a:t>
            </a:r>
            <a:r>
              <a:rPr sz="1000" spc="-10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ram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2538" y="2285238"/>
            <a:ext cx="1303020" cy="650875"/>
          </a:xfrm>
          <a:prstGeom prst="rect">
            <a:avLst/>
          </a:prstGeom>
          <a:solidFill>
            <a:srgbClr val="B1B1B1"/>
          </a:solidFill>
          <a:ln w="3810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58467" y="2551048"/>
            <a:ext cx="5915025" cy="1941195"/>
            <a:chOff x="1458467" y="2551048"/>
            <a:chExt cx="5915025" cy="1941195"/>
          </a:xfrm>
        </p:grpSpPr>
        <p:sp>
          <p:nvSpPr>
            <p:cNvPr id="28" name="object 28"/>
            <p:cNvSpPr/>
            <p:nvPr/>
          </p:nvSpPr>
          <p:spPr>
            <a:xfrm>
              <a:off x="6493002" y="3241547"/>
              <a:ext cx="436245" cy="86995"/>
            </a:xfrm>
            <a:custGeom>
              <a:avLst/>
              <a:gdLst/>
              <a:ahLst/>
              <a:cxnLst/>
              <a:rect l="l" t="t" r="r" b="b"/>
              <a:pathLst>
                <a:path w="436245" h="86995">
                  <a:moveTo>
                    <a:pt x="86868" y="0"/>
                  </a:moveTo>
                  <a:lnTo>
                    <a:pt x="0" y="43434"/>
                  </a:lnTo>
                  <a:lnTo>
                    <a:pt x="86868" y="86867"/>
                  </a:lnTo>
                  <a:lnTo>
                    <a:pt x="86868" y="57912"/>
                  </a:lnTo>
                  <a:lnTo>
                    <a:pt x="72390" y="57912"/>
                  </a:lnTo>
                  <a:lnTo>
                    <a:pt x="72390" y="28955"/>
                  </a:lnTo>
                  <a:lnTo>
                    <a:pt x="86868" y="28955"/>
                  </a:lnTo>
                  <a:lnTo>
                    <a:pt x="86868" y="0"/>
                  </a:lnTo>
                  <a:close/>
                </a:path>
                <a:path w="436245" h="86995">
                  <a:moveTo>
                    <a:pt x="86868" y="28955"/>
                  </a:moveTo>
                  <a:lnTo>
                    <a:pt x="72390" y="28955"/>
                  </a:lnTo>
                  <a:lnTo>
                    <a:pt x="72390" y="57912"/>
                  </a:lnTo>
                  <a:lnTo>
                    <a:pt x="86868" y="57912"/>
                  </a:lnTo>
                  <a:lnTo>
                    <a:pt x="86868" y="28955"/>
                  </a:lnTo>
                  <a:close/>
                </a:path>
                <a:path w="436245" h="86995">
                  <a:moveTo>
                    <a:pt x="435864" y="28955"/>
                  </a:moveTo>
                  <a:lnTo>
                    <a:pt x="86868" y="28955"/>
                  </a:lnTo>
                  <a:lnTo>
                    <a:pt x="86868" y="57912"/>
                  </a:lnTo>
                  <a:lnTo>
                    <a:pt x="435864" y="57912"/>
                  </a:lnTo>
                  <a:lnTo>
                    <a:pt x="435864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25817" y="2565653"/>
              <a:ext cx="433070" cy="719455"/>
            </a:xfrm>
            <a:custGeom>
              <a:avLst/>
              <a:gdLst/>
              <a:ahLst/>
              <a:cxnLst/>
              <a:rect l="l" t="t" r="r" b="b"/>
              <a:pathLst>
                <a:path w="433070" h="719454">
                  <a:moveTo>
                    <a:pt x="0" y="0"/>
                  </a:moveTo>
                  <a:lnTo>
                    <a:pt x="0" y="719328"/>
                  </a:lnTo>
                </a:path>
                <a:path w="433070" h="719454">
                  <a:moveTo>
                    <a:pt x="0" y="0"/>
                  </a:moveTo>
                  <a:lnTo>
                    <a:pt x="432815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8467" y="3850385"/>
              <a:ext cx="86995" cy="641985"/>
            </a:xfrm>
            <a:custGeom>
              <a:avLst/>
              <a:gdLst/>
              <a:ahLst/>
              <a:cxnLst/>
              <a:rect l="l" t="t" r="r" b="b"/>
              <a:pathLst>
                <a:path w="86994" h="641985">
                  <a:moveTo>
                    <a:pt x="28956" y="554736"/>
                  </a:moveTo>
                  <a:lnTo>
                    <a:pt x="0" y="554736"/>
                  </a:lnTo>
                  <a:lnTo>
                    <a:pt x="43434" y="641603"/>
                  </a:lnTo>
                  <a:lnTo>
                    <a:pt x="79629" y="569213"/>
                  </a:lnTo>
                  <a:lnTo>
                    <a:pt x="28956" y="569213"/>
                  </a:lnTo>
                  <a:lnTo>
                    <a:pt x="28956" y="554736"/>
                  </a:lnTo>
                  <a:close/>
                </a:path>
                <a:path w="86994" h="641985">
                  <a:moveTo>
                    <a:pt x="57912" y="0"/>
                  </a:moveTo>
                  <a:lnTo>
                    <a:pt x="28956" y="0"/>
                  </a:lnTo>
                  <a:lnTo>
                    <a:pt x="28956" y="569213"/>
                  </a:lnTo>
                  <a:lnTo>
                    <a:pt x="57912" y="569213"/>
                  </a:lnTo>
                  <a:lnTo>
                    <a:pt x="57912" y="0"/>
                  </a:lnTo>
                  <a:close/>
                </a:path>
                <a:path w="86994" h="641985">
                  <a:moveTo>
                    <a:pt x="86868" y="554736"/>
                  </a:moveTo>
                  <a:lnTo>
                    <a:pt x="57912" y="554736"/>
                  </a:lnTo>
                  <a:lnTo>
                    <a:pt x="57912" y="569213"/>
                  </a:lnTo>
                  <a:lnTo>
                    <a:pt x="79629" y="569213"/>
                  </a:lnTo>
                  <a:lnTo>
                    <a:pt x="86868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011" y="39623"/>
            <a:ext cx="970788" cy="97231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89381" y="3214877"/>
            <a:ext cx="1303020" cy="650875"/>
          </a:xfrm>
          <a:prstGeom prst="rect">
            <a:avLst/>
          </a:prstGeom>
          <a:solidFill>
            <a:srgbClr val="B1B1B1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45435" y="3844290"/>
            <a:ext cx="86995" cy="640080"/>
          </a:xfrm>
          <a:custGeom>
            <a:avLst/>
            <a:gdLst/>
            <a:ahLst/>
            <a:cxnLst/>
            <a:rect l="l" t="t" r="r" b="b"/>
            <a:pathLst>
              <a:path w="86994" h="640079">
                <a:moveTo>
                  <a:pt x="28956" y="553212"/>
                </a:moveTo>
                <a:lnTo>
                  <a:pt x="0" y="553212"/>
                </a:lnTo>
                <a:lnTo>
                  <a:pt x="43433" y="640080"/>
                </a:lnTo>
                <a:lnTo>
                  <a:pt x="79628" y="567690"/>
                </a:lnTo>
                <a:lnTo>
                  <a:pt x="28956" y="567690"/>
                </a:lnTo>
                <a:lnTo>
                  <a:pt x="28956" y="553212"/>
                </a:lnTo>
                <a:close/>
              </a:path>
              <a:path w="86994" h="640079">
                <a:moveTo>
                  <a:pt x="57912" y="0"/>
                </a:moveTo>
                <a:lnTo>
                  <a:pt x="28956" y="0"/>
                </a:lnTo>
                <a:lnTo>
                  <a:pt x="28956" y="567690"/>
                </a:lnTo>
                <a:lnTo>
                  <a:pt x="57912" y="567690"/>
                </a:lnTo>
                <a:lnTo>
                  <a:pt x="57912" y="0"/>
                </a:lnTo>
                <a:close/>
              </a:path>
              <a:path w="86994" h="640079">
                <a:moveTo>
                  <a:pt x="86868" y="553212"/>
                </a:moveTo>
                <a:lnTo>
                  <a:pt x="57912" y="553212"/>
                </a:lnTo>
                <a:lnTo>
                  <a:pt x="57912" y="567690"/>
                </a:lnTo>
                <a:lnTo>
                  <a:pt x="79628" y="567690"/>
                </a:lnTo>
                <a:lnTo>
                  <a:pt x="86868" y="553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93798" y="3227070"/>
            <a:ext cx="1303020" cy="650875"/>
          </a:xfrm>
          <a:prstGeom prst="rect">
            <a:avLst/>
          </a:prstGeom>
          <a:solidFill>
            <a:srgbClr val="00CC99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15"/>
              </a:spcBef>
            </a:pPr>
            <a:r>
              <a:rPr sz="2000" dirty="0">
                <a:latin typeface="Arial"/>
                <a:cs typeface="Arial"/>
              </a:rPr>
              <a:t>Secret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06952" y="4309871"/>
            <a:ext cx="731520" cy="3797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latin typeface="Arial"/>
                <a:cs typeface="Arial"/>
              </a:rPr>
              <a:t>OTP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48171" y="3963923"/>
            <a:ext cx="731520" cy="378460"/>
          </a:xfrm>
          <a:prstGeom prst="rect">
            <a:avLst/>
          </a:prstGeom>
          <a:solidFill>
            <a:srgbClr val="F7F7F7"/>
          </a:solidFill>
          <a:ln w="9144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latin typeface="Arial"/>
                <a:cs typeface="Arial"/>
              </a:rPr>
              <a:t>OTP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36794" y="4482210"/>
            <a:ext cx="1017269" cy="68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 algn="ctr">
              <a:lnSpc>
                <a:spcPts val="3060"/>
              </a:lnSpc>
              <a:spcBef>
                <a:spcPts val="95"/>
              </a:spcBef>
            </a:pPr>
            <a:r>
              <a:rPr sz="4200" spc="157" baseline="-2976" dirty="0">
                <a:latin typeface="Arial"/>
                <a:cs typeface="Arial"/>
              </a:rPr>
              <a:t>=</a:t>
            </a:r>
            <a:r>
              <a:rPr sz="2800" spc="10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100"/>
              </a:lnSpc>
            </a:pPr>
            <a:r>
              <a:rPr sz="2000" dirty="0">
                <a:latin typeface="Arial"/>
                <a:cs typeface="Arial"/>
              </a:rPr>
              <a:t>compare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00783" y="2061972"/>
            <a:ext cx="4354195" cy="3448685"/>
            <a:chOff x="1700783" y="2061972"/>
            <a:chExt cx="4354195" cy="3448685"/>
          </a:xfrm>
        </p:grpSpPr>
        <p:sp>
          <p:nvSpPr>
            <p:cNvPr id="39" name="object 39"/>
            <p:cNvSpPr/>
            <p:nvPr/>
          </p:nvSpPr>
          <p:spPr>
            <a:xfrm>
              <a:off x="1844039" y="5133594"/>
              <a:ext cx="86995" cy="377190"/>
            </a:xfrm>
            <a:custGeom>
              <a:avLst/>
              <a:gdLst/>
              <a:ahLst/>
              <a:cxnLst/>
              <a:rect l="l" t="t" r="r" b="b"/>
              <a:pathLst>
                <a:path w="86994" h="377189">
                  <a:moveTo>
                    <a:pt x="28981" y="86191"/>
                  </a:moveTo>
                  <a:lnTo>
                    <a:pt x="16764" y="375665"/>
                  </a:lnTo>
                  <a:lnTo>
                    <a:pt x="45720" y="376808"/>
                  </a:lnTo>
                  <a:lnTo>
                    <a:pt x="57934" y="87419"/>
                  </a:lnTo>
                  <a:lnTo>
                    <a:pt x="28981" y="86191"/>
                  </a:lnTo>
                  <a:close/>
                </a:path>
                <a:path w="86994" h="377189">
                  <a:moveTo>
                    <a:pt x="79293" y="71754"/>
                  </a:moveTo>
                  <a:lnTo>
                    <a:pt x="29591" y="71754"/>
                  </a:lnTo>
                  <a:lnTo>
                    <a:pt x="58547" y="72897"/>
                  </a:lnTo>
                  <a:lnTo>
                    <a:pt x="57934" y="87419"/>
                  </a:lnTo>
                  <a:lnTo>
                    <a:pt x="86868" y="88645"/>
                  </a:lnTo>
                  <a:lnTo>
                    <a:pt x="79293" y="71754"/>
                  </a:lnTo>
                  <a:close/>
                </a:path>
                <a:path w="86994" h="377189">
                  <a:moveTo>
                    <a:pt x="29591" y="71754"/>
                  </a:moveTo>
                  <a:lnTo>
                    <a:pt x="28981" y="86191"/>
                  </a:lnTo>
                  <a:lnTo>
                    <a:pt x="57934" y="87419"/>
                  </a:lnTo>
                  <a:lnTo>
                    <a:pt x="58547" y="72897"/>
                  </a:lnTo>
                  <a:lnTo>
                    <a:pt x="29591" y="71754"/>
                  </a:lnTo>
                  <a:close/>
                </a:path>
                <a:path w="86994" h="377189">
                  <a:moveTo>
                    <a:pt x="47117" y="0"/>
                  </a:moveTo>
                  <a:lnTo>
                    <a:pt x="0" y="84962"/>
                  </a:lnTo>
                  <a:lnTo>
                    <a:pt x="28981" y="86191"/>
                  </a:lnTo>
                  <a:lnTo>
                    <a:pt x="29591" y="71754"/>
                  </a:lnTo>
                  <a:lnTo>
                    <a:pt x="79293" y="71754"/>
                  </a:lnTo>
                  <a:lnTo>
                    <a:pt x="471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0783" y="2193036"/>
              <a:ext cx="472440" cy="4724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2412" y="2061972"/>
              <a:ext cx="472439" cy="47243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592451" y="5531307"/>
            <a:ext cx="2155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Optional user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4787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</a:rPr>
              <a:t>Clock-based OTP</a:t>
            </a:r>
            <a:r>
              <a:rPr sz="3200" spc="-10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Tokens: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222498" y="4051567"/>
            <a:ext cx="2486025" cy="1843405"/>
            <a:chOff x="3222498" y="4051567"/>
            <a:chExt cx="2486025" cy="184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2498" y="4051567"/>
              <a:ext cx="2486025" cy="14386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1484" y="5228844"/>
              <a:ext cx="2159635" cy="666115"/>
            </a:xfrm>
            <a:custGeom>
              <a:avLst/>
              <a:gdLst/>
              <a:ahLst/>
              <a:cxnLst/>
              <a:rect l="l" t="t" r="r" b="b"/>
              <a:pathLst>
                <a:path w="2159635" h="666114">
                  <a:moveTo>
                    <a:pt x="2159508" y="0"/>
                  </a:moveTo>
                  <a:lnTo>
                    <a:pt x="0" y="0"/>
                  </a:lnTo>
                  <a:lnTo>
                    <a:pt x="0" y="665987"/>
                  </a:lnTo>
                  <a:lnTo>
                    <a:pt x="2159508" y="665987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094232"/>
            <a:ext cx="2532888" cy="16870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7815" y="3683508"/>
            <a:ext cx="2601467" cy="16901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35953" y="2841498"/>
            <a:ext cx="2138680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BankID OTP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  with</a:t>
            </a:r>
            <a:r>
              <a:rPr sz="2000" spc="-5" dirty="0">
                <a:latin typeface="Arial"/>
                <a:cs typeface="Arial"/>
              </a:rPr>
              <a:t> PIN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5953" y="5450230"/>
            <a:ext cx="2138680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BankID OTP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without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9471" y="2951226"/>
            <a:ext cx="225107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ActiveID OTP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  with</a:t>
            </a:r>
            <a:r>
              <a:rPr sz="2000" spc="-5" dirty="0">
                <a:latin typeface="Arial"/>
                <a:cs typeface="Arial"/>
              </a:rPr>
              <a:t> PIN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327" y="3833978"/>
            <a:ext cx="2380488" cy="134345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1815" y="5378907"/>
            <a:ext cx="187134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Feitan OTP  token witout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251" y="1641348"/>
            <a:ext cx="2337816" cy="9738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8690" y="2696972"/>
            <a:ext cx="1662430" cy="614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SafeID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OTP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token with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0223" y="5234432"/>
            <a:ext cx="1524635" cy="6146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RSA</a:t>
            </a:r>
            <a:r>
              <a:rPr sz="2000" spc="-1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SecurID  without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PIN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8354" y="1577339"/>
            <a:ext cx="1021852" cy="13685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97011" y="39623"/>
            <a:ext cx="970788" cy="97231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342341"/>
            <a:ext cx="38862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333399"/>
                </a:solidFill>
              </a:rPr>
              <a:t>Hacking OTP</a:t>
            </a:r>
            <a:r>
              <a:rPr sz="3200" spc="-114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Tokens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1302" y="1436877"/>
            <a:ext cx="4890135" cy="43033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6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RSA was hacked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2007.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5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Secret key </a:t>
            </a:r>
            <a:r>
              <a:rPr sz="2400" dirty="0">
                <a:latin typeface="Arial"/>
                <a:cs typeface="Arial"/>
              </a:rPr>
              <a:t>for OTP tokens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stolen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ts val="2590"/>
              </a:lnSpc>
              <a:spcBef>
                <a:spcPts val="844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Hackers could generate </a:t>
            </a:r>
            <a:r>
              <a:rPr sz="2400" dirty="0">
                <a:latin typeface="Arial"/>
                <a:cs typeface="Arial"/>
              </a:rPr>
              <a:t>OTP </a:t>
            </a:r>
            <a:r>
              <a:rPr sz="2400" spc="-5" dirty="0">
                <a:latin typeface="Arial"/>
                <a:cs typeface="Arial"/>
              </a:rPr>
              <a:t>and  spoof </a:t>
            </a:r>
            <a:r>
              <a:rPr sz="2400" dirty="0">
                <a:latin typeface="Arial"/>
                <a:cs typeface="Arial"/>
              </a:rPr>
              <a:t>users</a:t>
            </a:r>
            <a:endParaRPr sz="2400">
              <a:latin typeface="Arial"/>
              <a:cs typeface="Arial"/>
            </a:endParaRPr>
          </a:p>
          <a:p>
            <a:pPr marL="353695" marR="103505" indent="-341630">
              <a:lnSpc>
                <a:spcPts val="2590"/>
              </a:lnSpc>
              <a:spcBef>
                <a:spcPts val="81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Companies using RSA SecureID  were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vulnerable</a:t>
            </a:r>
            <a:endParaRPr sz="2400">
              <a:latin typeface="Arial"/>
              <a:cs typeface="Arial"/>
            </a:endParaRPr>
          </a:p>
          <a:p>
            <a:pPr marL="353695" marR="816610" indent="-341630">
              <a:lnSpc>
                <a:spcPts val="2590"/>
              </a:lnSpc>
              <a:spcBef>
                <a:spcPts val="7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Lockheed Martin used RSA  SecureID</a:t>
            </a:r>
            <a:endParaRPr sz="2400">
              <a:latin typeface="Arial"/>
              <a:cs typeface="Arial"/>
            </a:endParaRPr>
          </a:p>
          <a:p>
            <a:pPr marL="353695" marR="918844" indent="-341630">
              <a:lnSpc>
                <a:spcPts val="2590"/>
              </a:lnSpc>
              <a:spcBef>
                <a:spcPts val="81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Chinese </a:t>
            </a:r>
            <a:r>
              <a:rPr sz="2400" dirty="0">
                <a:latin typeface="Arial"/>
                <a:cs typeface="Arial"/>
              </a:rPr>
              <a:t>attackers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spoofed  Lockheed Martin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staff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  <a:tabLst>
                <a:tab pos="754380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Stole </a:t>
            </a:r>
            <a:r>
              <a:rPr sz="2000" dirty="0">
                <a:latin typeface="Arial"/>
                <a:cs typeface="Arial"/>
              </a:rPr>
              <a:t>plans for F-35 fighter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jet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2638" y="187325"/>
            <a:ext cx="3108284" cy="13704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2140" y="1844039"/>
            <a:ext cx="3416808" cy="40325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4616" y="4858511"/>
            <a:ext cx="1435607" cy="12024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4983" y="4940300"/>
            <a:ext cx="459740" cy="37782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330"/>
              </a:lnSpc>
              <a:spcBef>
                <a:spcPts val="235"/>
              </a:spcBef>
            </a:pPr>
            <a:r>
              <a:rPr sz="1200" spc="-5" dirty="0">
                <a:latin typeface="Arial"/>
                <a:cs typeface="Arial"/>
              </a:rPr>
              <a:t>Re</a:t>
            </a:r>
            <a:r>
              <a:rPr sz="1200" spc="15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lex  530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521462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>
                <a:solidFill>
                  <a:srgbClr val="333399"/>
                </a:solidFill>
              </a:rPr>
              <a:t>Counter-based </a:t>
            </a:r>
            <a:r>
              <a:rPr sz="3200" dirty="0">
                <a:solidFill>
                  <a:srgbClr val="333399"/>
                </a:solidFill>
              </a:rPr>
              <a:t>OTP</a:t>
            </a:r>
            <a:r>
              <a:rPr sz="3200" spc="-60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Tokens:  </a:t>
            </a:r>
            <a:r>
              <a:rPr sz="3200" dirty="0">
                <a:solidFill>
                  <a:srgbClr val="333399"/>
                </a:solidFill>
              </a:rPr>
              <a:t>Overview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444500" y="1535937"/>
            <a:ext cx="7769225" cy="32283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3695" marR="5080" indent="-341630">
              <a:lnSpc>
                <a:spcPct val="90000"/>
              </a:lnSpc>
              <a:spcBef>
                <a:spcPts val="43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Counter-based </a:t>
            </a:r>
            <a:r>
              <a:rPr sz="2800" spc="-5" dirty="0">
                <a:latin typeface="Arial"/>
                <a:cs typeface="Arial"/>
              </a:rPr>
              <a:t>tokens generate a ‘password’  result value as a </a:t>
            </a:r>
            <a:r>
              <a:rPr sz="2800" dirty="0">
                <a:latin typeface="Arial"/>
                <a:cs typeface="Arial"/>
              </a:rPr>
              <a:t>function </a:t>
            </a:r>
            <a:r>
              <a:rPr sz="2800" spc="-5" dirty="0">
                <a:latin typeface="Arial"/>
                <a:cs typeface="Arial"/>
              </a:rPr>
              <a:t>of an </a:t>
            </a:r>
            <a:r>
              <a:rPr sz="2800" dirty="0">
                <a:latin typeface="Arial"/>
                <a:cs typeface="Arial"/>
              </a:rPr>
              <a:t>internal </a:t>
            </a:r>
            <a:r>
              <a:rPr sz="2800" spc="-5" dirty="0">
                <a:latin typeface="Arial"/>
                <a:cs typeface="Arial"/>
              </a:rPr>
              <a:t>counter  and </a:t>
            </a:r>
            <a:r>
              <a:rPr sz="2800" dirty="0">
                <a:latin typeface="Arial"/>
                <a:cs typeface="Arial"/>
              </a:rPr>
              <a:t>other internal data, </a:t>
            </a:r>
            <a:r>
              <a:rPr sz="2800" spc="-5" dirty="0">
                <a:latin typeface="Arial"/>
                <a:cs typeface="Arial"/>
              </a:rPr>
              <a:t>without </a:t>
            </a:r>
            <a:r>
              <a:rPr sz="2800" dirty="0">
                <a:latin typeface="Arial"/>
                <a:cs typeface="Arial"/>
              </a:rPr>
              <a:t>external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inputs.</a:t>
            </a:r>
            <a:endParaRPr sz="2800">
              <a:latin typeface="Arial"/>
              <a:cs typeface="Arial"/>
            </a:endParaRPr>
          </a:p>
          <a:p>
            <a:pPr marL="353695" marR="149225" indent="-341630">
              <a:lnSpc>
                <a:spcPts val="3020"/>
              </a:lnSpc>
              <a:spcBef>
                <a:spcPts val="8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HOTP is a HMAC-Based One-Time Password  Algorithm </a:t>
            </a:r>
            <a:r>
              <a:rPr sz="2800" dirty="0">
                <a:latin typeface="Arial"/>
                <a:cs typeface="Arial"/>
              </a:rPr>
              <a:t>described </a:t>
            </a:r>
            <a:r>
              <a:rPr sz="2800" spc="-5" dirty="0">
                <a:latin typeface="Arial"/>
                <a:cs typeface="Arial"/>
              </a:rPr>
              <a:t>in RFC 4226 (Dec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2005)</a:t>
            </a:r>
            <a:endParaRPr sz="2800">
              <a:latin typeface="Arial"/>
              <a:cs typeface="Arial"/>
            </a:endParaRPr>
          </a:p>
          <a:p>
            <a:pPr marL="353695">
              <a:lnSpc>
                <a:spcPts val="2140"/>
              </a:lnSpc>
            </a:pPr>
            <a:r>
              <a:rPr sz="2000" spc="-5" dirty="0">
                <a:latin typeface="Arial"/>
                <a:cs typeface="Arial"/>
                <a:hlinkClick r:id="rId3"/>
              </a:rPr>
              <a:t>http://www.rfc-archive.org/getrfc.php?rfc=4226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5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Tokens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support any numeric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52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value displayed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token is designed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6992" y="4701920"/>
            <a:ext cx="489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easily read and entered by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user.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8664" y="0"/>
            <a:ext cx="1467612" cy="49072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60324"/>
            <a:ext cx="6792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33399"/>
                </a:solidFill>
              </a:rPr>
              <a:t>Counter-based </a:t>
            </a:r>
            <a:r>
              <a:rPr sz="3200" dirty="0">
                <a:solidFill>
                  <a:srgbClr val="333399"/>
                </a:solidFill>
              </a:rPr>
              <a:t>OTP Token</a:t>
            </a:r>
            <a:r>
              <a:rPr sz="3200" spc="-8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Operation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45236" y="2028317"/>
            <a:ext cx="8656955" cy="3315335"/>
            <a:chOff x="245236" y="2028317"/>
            <a:chExt cx="8656955" cy="3315335"/>
          </a:xfrm>
        </p:grpSpPr>
        <p:sp>
          <p:nvSpPr>
            <p:cNvPr id="4" name="object 4"/>
            <p:cNvSpPr/>
            <p:nvPr/>
          </p:nvSpPr>
          <p:spPr>
            <a:xfrm>
              <a:off x="4799838" y="2042922"/>
              <a:ext cx="4087495" cy="3286125"/>
            </a:xfrm>
            <a:custGeom>
              <a:avLst/>
              <a:gdLst/>
              <a:ahLst/>
              <a:cxnLst/>
              <a:rect l="l" t="t" r="r" b="b"/>
              <a:pathLst>
                <a:path w="4087495" h="3286125">
                  <a:moveTo>
                    <a:pt x="4087367" y="0"/>
                  </a:moveTo>
                  <a:lnTo>
                    <a:pt x="0" y="0"/>
                  </a:lnTo>
                  <a:lnTo>
                    <a:pt x="0" y="3285744"/>
                  </a:lnTo>
                  <a:lnTo>
                    <a:pt x="4087367" y="3285744"/>
                  </a:lnTo>
                  <a:lnTo>
                    <a:pt x="408736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99838" y="2042922"/>
              <a:ext cx="4087495" cy="3286125"/>
            </a:xfrm>
            <a:custGeom>
              <a:avLst/>
              <a:gdLst/>
              <a:ahLst/>
              <a:cxnLst/>
              <a:rect l="l" t="t" r="r" b="b"/>
              <a:pathLst>
                <a:path w="4087495" h="3286125">
                  <a:moveTo>
                    <a:pt x="0" y="3285744"/>
                  </a:moveTo>
                  <a:lnTo>
                    <a:pt x="4087367" y="3285744"/>
                  </a:lnTo>
                  <a:lnTo>
                    <a:pt x="4087367" y="0"/>
                  </a:lnTo>
                  <a:lnTo>
                    <a:pt x="0" y="0"/>
                  </a:lnTo>
                  <a:lnTo>
                    <a:pt x="0" y="3285744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4553" y="2259330"/>
              <a:ext cx="1304925" cy="650875"/>
            </a:xfrm>
            <a:custGeom>
              <a:avLst/>
              <a:gdLst/>
              <a:ahLst/>
              <a:cxnLst/>
              <a:rect l="l" t="t" r="r" b="b"/>
              <a:pathLst>
                <a:path w="1304925" h="650875">
                  <a:moveTo>
                    <a:pt x="1304544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1304544" y="650748"/>
                  </a:lnTo>
                  <a:lnTo>
                    <a:pt x="13045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9841" y="2259330"/>
              <a:ext cx="3354704" cy="3069590"/>
            </a:xfrm>
            <a:custGeom>
              <a:avLst/>
              <a:gdLst/>
              <a:ahLst/>
              <a:cxnLst/>
              <a:rect l="l" t="t" r="r" b="b"/>
              <a:pathLst>
                <a:path w="3354704" h="3069590">
                  <a:moveTo>
                    <a:pt x="2842768" y="0"/>
                  </a:moveTo>
                  <a:lnTo>
                    <a:pt x="511568" y="0"/>
                  </a:lnTo>
                  <a:lnTo>
                    <a:pt x="462300" y="2341"/>
                  </a:lnTo>
                  <a:lnTo>
                    <a:pt x="414357" y="9222"/>
                  </a:lnTo>
                  <a:lnTo>
                    <a:pt x="367953" y="20428"/>
                  </a:lnTo>
                  <a:lnTo>
                    <a:pt x="323304" y="35746"/>
                  </a:lnTo>
                  <a:lnTo>
                    <a:pt x="280622" y="54961"/>
                  </a:lnTo>
                  <a:lnTo>
                    <a:pt x="240123" y="77859"/>
                  </a:lnTo>
                  <a:lnTo>
                    <a:pt x="202022" y="104226"/>
                  </a:lnTo>
                  <a:lnTo>
                    <a:pt x="166531" y="133848"/>
                  </a:lnTo>
                  <a:lnTo>
                    <a:pt x="133867" y="166509"/>
                  </a:lnTo>
                  <a:lnTo>
                    <a:pt x="104242" y="201997"/>
                  </a:lnTo>
                  <a:lnTo>
                    <a:pt x="77872" y="240098"/>
                  </a:lnTo>
                  <a:lnTo>
                    <a:pt x="54971" y="280595"/>
                  </a:lnTo>
                  <a:lnTo>
                    <a:pt x="35753" y="323277"/>
                  </a:lnTo>
                  <a:lnTo>
                    <a:pt x="20432" y="367928"/>
                  </a:lnTo>
                  <a:lnTo>
                    <a:pt x="9224" y="414334"/>
                  </a:lnTo>
                  <a:lnTo>
                    <a:pt x="2341" y="462281"/>
                  </a:lnTo>
                  <a:lnTo>
                    <a:pt x="0" y="511556"/>
                  </a:lnTo>
                  <a:lnTo>
                    <a:pt x="0" y="2557780"/>
                  </a:lnTo>
                  <a:lnTo>
                    <a:pt x="2341" y="2607054"/>
                  </a:lnTo>
                  <a:lnTo>
                    <a:pt x="9224" y="2655001"/>
                  </a:lnTo>
                  <a:lnTo>
                    <a:pt x="20432" y="2701407"/>
                  </a:lnTo>
                  <a:lnTo>
                    <a:pt x="35753" y="2746058"/>
                  </a:lnTo>
                  <a:lnTo>
                    <a:pt x="54971" y="2788740"/>
                  </a:lnTo>
                  <a:lnTo>
                    <a:pt x="77872" y="2829237"/>
                  </a:lnTo>
                  <a:lnTo>
                    <a:pt x="104242" y="2867338"/>
                  </a:lnTo>
                  <a:lnTo>
                    <a:pt x="133867" y="2902826"/>
                  </a:lnTo>
                  <a:lnTo>
                    <a:pt x="166531" y="2935487"/>
                  </a:lnTo>
                  <a:lnTo>
                    <a:pt x="202022" y="2965109"/>
                  </a:lnTo>
                  <a:lnTo>
                    <a:pt x="240123" y="2991476"/>
                  </a:lnTo>
                  <a:lnTo>
                    <a:pt x="280622" y="3014374"/>
                  </a:lnTo>
                  <a:lnTo>
                    <a:pt x="323304" y="3033589"/>
                  </a:lnTo>
                  <a:lnTo>
                    <a:pt x="367953" y="3048907"/>
                  </a:lnTo>
                  <a:lnTo>
                    <a:pt x="414357" y="3060113"/>
                  </a:lnTo>
                  <a:lnTo>
                    <a:pt x="462300" y="3066994"/>
                  </a:lnTo>
                  <a:lnTo>
                    <a:pt x="511568" y="3069336"/>
                  </a:lnTo>
                  <a:lnTo>
                    <a:pt x="2842768" y="3069336"/>
                  </a:lnTo>
                  <a:lnTo>
                    <a:pt x="2892042" y="3066994"/>
                  </a:lnTo>
                  <a:lnTo>
                    <a:pt x="2939989" y="3060113"/>
                  </a:lnTo>
                  <a:lnTo>
                    <a:pt x="2986395" y="3048907"/>
                  </a:lnTo>
                  <a:lnTo>
                    <a:pt x="3031046" y="3033589"/>
                  </a:lnTo>
                  <a:lnTo>
                    <a:pt x="3073728" y="3014374"/>
                  </a:lnTo>
                  <a:lnTo>
                    <a:pt x="3114225" y="2991476"/>
                  </a:lnTo>
                  <a:lnTo>
                    <a:pt x="3152326" y="2965109"/>
                  </a:lnTo>
                  <a:lnTo>
                    <a:pt x="3187814" y="2935487"/>
                  </a:lnTo>
                  <a:lnTo>
                    <a:pt x="3220475" y="2902826"/>
                  </a:lnTo>
                  <a:lnTo>
                    <a:pt x="3250097" y="2867338"/>
                  </a:lnTo>
                  <a:lnTo>
                    <a:pt x="3276464" y="2829237"/>
                  </a:lnTo>
                  <a:lnTo>
                    <a:pt x="3299362" y="2788740"/>
                  </a:lnTo>
                  <a:lnTo>
                    <a:pt x="3318577" y="2746058"/>
                  </a:lnTo>
                  <a:lnTo>
                    <a:pt x="3333895" y="2701407"/>
                  </a:lnTo>
                  <a:lnTo>
                    <a:pt x="3345101" y="2655001"/>
                  </a:lnTo>
                  <a:lnTo>
                    <a:pt x="3351982" y="2607054"/>
                  </a:lnTo>
                  <a:lnTo>
                    <a:pt x="3354324" y="2557780"/>
                  </a:lnTo>
                  <a:lnTo>
                    <a:pt x="3354324" y="511556"/>
                  </a:lnTo>
                  <a:lnTo>
                    <a:pt x="3351982" y="462281"/>
                  </a:lnTo>
                  <a:lnTo>
                    <a:pt x="3345101" y="414334"/>
                  </a:lnTo>
                  <a:lnTo>
                    <a:pt x="3333895" y="367928"/>
                  </a:lnTo>
                  <a:lnTo>
                    <a:pt x="3318577" y="323277"/>
                  </a:lnTo>
                  <a:lnTo>
                    <a:pt x="3299362" y="280595"/>
                  </a:lnTo>
                  <a:lnTo>
                    <a:pt x="3276464" y="240098"/>
                  </a:lnTo>
                  <a:lnTo>
                    <a:pt x="3250097" y="201997"/>
                  </a:lnTo>
                  <a:lnTo>
                    <a:pt x="3220475" y="166509"/>
                  </a:lnTo>
                  <a:lnTo>
                    <a:pt x="3187814" y="133848"/>
                  </a:lnTo>
                  <a:lnTo>
                    <a:pt x="3152326" y="104226"/>
                  </a:lnTo>
                  <a:lnTo>
                    <a:pt x="3114225" y="77859"/>
                  </a:lnTo>
                  <a:lnTo>
                    <a:pt x="3073728" y="54961"/>
                  </a:lnTo>
                  <a:lnTo>
                    <a:pt x="3031046" y="35746"/>
                  </a:lnTo>
                  <a:lnTo>
                    <a:pt x="2986395" y="20428"/>
                  </a:lnTo>
                  <a:lnTo>
                    <a:pt x="2939989" y="9222"/>
                  </a:lnTo>
                  <a:lnTo>
                    <a:pt x="2892042" y="2341"/>
                  </a:lnTo>
                  <a:lnTo>
                    <a:pt x="284276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841" y="2259330"/>
              <a:ext cx="3354704" cy="3069590"/>
            </a:xfrm>
            <a:custGeom>
              <a:avLst/>
              <a:gdLst/>
              <a:ahLst/>
              <a:cxnLst/>
              <a:rect l="l" t="t" r="r" b="b"/>
              <a:pathLst>
                <a:path w="3354704" h="3069590">
                  <a:moveTo>
                    <a:pt x="0" y="511556"/>
                  </a:moveTo>
                  <a:lnTo>
                    <a:pt x="2341" y="462281"/>
                  </a:lnTo>
                  <a:lnTo>
                    <a:pt x="9224" y="414334"/>
                  </a:lnTo>
                  <a:lnTo>
                    <a:pt x="20432" y="367928"/>
                  </a:lnTo>
                  <a:lnTo>
                    <a:pt x="35753" y="323277"/>
                  </a:lnTo>
                  <a:lnTo>
                    <a:pt x="54971" y="280595"/>
                  </a:lnTo>
                  <a:lnTo>
                    <a:pt x="77872" y="240098"/>
                  </a:lnTo>
                  <a:lnTo>
                    <a:pt x="104242" y="201997"/>
                  </a:lnTo>
                  <a:lnTo>
                    <a:pt x="133867" y="166509"/>
                  </a:lnTo>
                  <a:lnTo>
                    <a:pt x="166531" y="133848"/>
                  </a:lnTo>
                  <a:lnTo>
                    <a:pt x="202022" y="104226"/>
                  </a:lnTo>
                  <a:lnTo>
                    <a:pt x="240123" y="77859"/>
                  </a:lnTo>
                  <a:lnTo>
                    <a:pt x="280622" y="54961"/>
                  </a:lnTo>
                  <a:lnTo>
                    <a:pt x="323304" y="35746"/>
                  </a:lnTo>
                  <a:lnTo>
                    <a:pt x="367953" y="20428"/>
                  </a:lnTo>
                  <a:lnTo>
                    <a:pt x="414357" y="9222"/>
                  </a:lnTo>
                  <a:lnTo>
                    <a:pt x="462300" y="2341"/>
                  </a:lnTo>
                  <a:lnTo>
                    <a:pt x="511568" y="0"/>
                  </a:lnTo>
                  <a:lnTo>
                    <a:pt x="2842768" y="0"/>
                  </a:lnTo>
                  <a:lnTo>
                    <a:pt x="2892042" y="2341"/>
                  </a:lnTo>
                  <a:lnTo>
                    <a:pt x="2939989" y="9222"/>
                  </a:lnTo>
                  <a:lnTo>
                    <a:pt x="2986395" y="20428"/>
                  </a:lnTo>
                  <a:lnTo>
                    <a:pt x="3031046" y="35746"/>
                  </a:lnTo>
                  <a:lnTo>
                    <a:pt x="3073728" y="54961"/>
                  </a:lnTo>
                  <a:lnTo>
                    <a:pt x="3114225" y="77859"/>
                  </a:lnTo>
                  <a:lnTo>
                    <a:pt x="3152326" y="104226"/>
                  </a:lnTo>
                  <a:lnTo>
                    <a:pt x="3187814" y="133848"/>
                  </a:lnTo>
                  <a:lnTo>
                    <a:pt x="3220475" y="166509"/>
                  </a:lnTo>
                  <a:lnTo>
                    <a:pt x="3250097" y="201997"/>
                  </a:lnTo>
                  <a:lnTo>
                    <a:pt x="3276464" y="240098"/>
                  </a:lnTo>
                  <a:lnTo>
                    <a:pt x="3299362" y="280595"/>
                  </a:lnTo>
                  <a:lnTo>
                    <a:pt x="3318577" y="323277"/>
                  </a:lnTo>
                  <a:lnTo>
                    <a:pt x="3333895" y="367928"/>
                  </a:lnTo>
                  <a:lnTo>
                    <a:pt x="3345101" y="414334"/>
                  </a:lnTo>
                  <a:lnTo>
                    <a:pt x="3351982" y="462281"/>
                  </a:lnTo>
                  <a:lnTo>
                    <a:pt x="3354324" y="511556"/>
                  </a:lnTo>
                  <a:lnTo>
                    <a:pt x="3354324" y="2557780"/>
                  </a:lnTo>
                  <a:lnTo>
                    <a:pt x="3351982" y="2607054"/>
                  </a:lnTo>
                  <a:lnTo>
                    <a:pt x="3345101" y="2655001"/>
                  </a:lnTo>
                  <a:lnTo>
                    <a:pt x="3333895" y="2701407"/>
                  </a:lnTo>
                  <a:lnTo>
                    <a:pt x="3318577" y="2746058"/>
                  </a:lnTo>
                  <a:lnTo>
                    <a:pt x="3299362" y="2788740"/>
                  </a:lnTo>
                  <a:lnTo>
                    <a:pt x="3276464" y="2829237"/>
                  </a:lnTo>
                  <a:lnTo>
                    <a:pt x="3250097" y="2867338"/>
                  </a:lnTo>
                  <a:lnTo>
                    <a:pt x="3220475" y="2902826"/>
                  </a:lnTo>
                  <a:lnTo>
                    <a:pt x="3187814" y="2935487"/>
                  </a:lnTo>
                  <a:lnTo>
                    <a:pt x="3152326" y="2965109"/>
                  </a:lnTo>
                  <a:lnTo>
                    <a:pt x="3114225" y="2991476"/>
                  </a:lnTo>
                  <a:lnTo>
                    <a:pt x="3073728" y="3014374"/>
                  </a:lnTo>
                  <a:lnTo>
                    <a:pt x="3031046" y="3033589"/>
                  </a:lnTo>
                  <a:lnTo>
                    <a:pt x="2986395" y="3048907"/>
                  </a:lnTo>
                  <a:lnTo>
                    <a:pt x="2939989" y="3060113"/>
                  </a:lnTo>
                  <a:lnTo>
                    <a:pt x="2892042" y="3066994"/>
                  </a:lnTo>
                  <a:lnTo>
                    <a:pt x="2842768" y="3069336"/>
                  </a:lnTo>
                  <a:lnTo>
                    <a:pt x="511568" y="3069336"/>
                  </a:lnTo>
                  <a:lnTo>
                    <a:pt x="462300" y="3066994"/>
                  </a:lnTo>
                  <a:lnTo>
                    <a:pt x="414357" y="3060113"/>
                  </a:lnTo>
                  <a:lnTo>
                    <a:pt x="367953" y="3048907"/>
                  </a:lnTo>
                  <a:lnTo>
                    <a:pt x="323304" y="3033589"/>
                  </a:lnTo>
                  <a:lnTo>
                    <a:pt x="280622" y="3014374"/>
                  </a:lnTo>
                  <a:lnTo>
                    <a:pt x="240123" y="2991476"/>
                  </a:lnTo>
                  <a:lnTo>
                    <a:pt x="202022" y="2965109"/>
                  </a:lnTo>
                  <a:lnTo>
                    <a:pt x="166531" y="2935487"/>
                  </a:lnTo>
                  <a:lnTo>
                    <a:pt x="133867" y="2902826"/>
                  </a:lnTo>
                  <a:lnTo>
                    <a:pt x="104242" y="2867338"/>
                  </a:lnTo>
                  <a:lnTo>
                    <a:pt x="77872" y="2829237"/>
                  </a:lnTo>
                  <a:lnTo>
                    <a:pt x="54971" y="2788740"/>
                  </a:lnTo>
                  <a:lnTo>
                    <a:pt x="35753" y="2746058"/>
                  </a:lnTo>
                  <a:lnTo>
                    <a:pt x="20432" y="2701407"/>
                  </a:lnTo>
                  <a:lnTo>
                    <a:pt x="9224" y="2655001"/>
                  </a:lnTo>
                  <a:lnTo>
                    <a:pt x="2341" y="2607054"/>
                  </a:lnTo>
                  <a:lnTo>
                    <a:pt x="0" y="2557780"/>
                  </a:lnTo>
                  <a:lnTo>
                    <a:pt x="0" y="511556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88379" y="1579626"/>
            <a:ext cx="87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HOST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4553" y="2259329"/>
            <a:ext cx="1304925" cy="65087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2260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counter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4553" y="3201161"/>
            <a:ext cx="1304925" cy="650875"/>
          </a:xfrm>
          <a:prstGeom prst="rect">
            <a:avLst/>
          </a:prstGeom>
          <a:solidFill>
            <a:srgbClr val="99FF99"/>
          </a:solidFill>
          <a:ln w="3810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5503" y="4472940"/>
            <a:ext cx="1343025" cy="786765"/>
            <a:chOff x="5175503" y="4472940"/>
            <a:chExt cx="1343025" cy="786765"/>
          </a:xfrm>
        </p:grpSpPr>
        <p:sp>
          <p:nvSpPr>
            <p:cNvPr id="13" name="object 13"/>
            <p:cNvSpPr/>
            <p:nvPr/>
          </p:nvSpPr>
          <p:spPr>
            <a:xfrm>
              <a:off x="5194553" y="4491990"/>
              <a:ext cx="1304925" cy="748665"/>
            </a:xfrm>
            <a:custGeom>
              <a:avLst/>
              <a:gdLst/>
              <a:ahLst/>
              <a:cxnLst/>
              <a:rect l="l" t="t" r="r" b="b"/>
              <a:pathLst>
                <a:path w="1304925" h="748664">
                  <a:moveTo>
                    <a:pt x="1179830" y="0"/>
                  </a:moveTo>
                  <a:lnTo>
                    <a:pt x="124713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4"/>
                  </a:lnTo>
                  <a:lnTo>
                    <a:pt x="0" y="623570"/>
                  </a:lnTo>
                  <a:lnTo>
                    <a:pt x="9806" y="672095"/>
                  </a:lnTo>
                  <a:lnTo>
                    <a:pt x="36544" y="711739"/>
                  </a:lnTo>
                  <a:lnTo>
                    <a:pt x="76188" y="738477"/>
                  </a:lnTo>
                  <a:lnTo>
                    <a:pt x="124713" y="748284"/>
                  </a:lnTo>
                  <a:lnTo>
                    <a:pt x="1179830" y="748284"/>
                  </a:lnTo>
                  <a:lnTo>
                    <a:pt x="1228355" y="738477"/>
                  </a:lnTo>
                  <a:lnTo>
                    <a:pt x="1267999" y="711739"/>
                  </a:lnTo>
                  <a:lnTo>
                    <a:pt x="1294737" y="672095"/>
                  </a:lnTo>
                  <a:lnTo>
                    <a:pt x="1304544" y="623570"/>
                  </a:lnTo>
                  <a:lnTo>
                    <a:pt x="1304544" y="124714"/>
                  </a:lnTo>
                  <a:lnTo>
                    <a:pt x="1294737" y="76188"/>
                  </a:lnTo>
                  <a:lnTo>
                    <a:pt x="1267999" y="36544"/>
                  </a:lnTo>
                  <a:lnTo>
                    <a:pt x="1228355" y="9806"/>
                  </a:lnTo>
                  <a:lnTo>
                    <a:pt x="1179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4553" y="4491990"/>
              <a:ext cx="1304925" cy="748665"/>
            </a:xfrm>
            <a:custGeom>
              <a:avLst/>
              <a:gdLst/>
              <a:ahLst/>
              <a:cxnLst/>
              <a:rect l="l" t="t" r="r" b="b"/>
              <a:pathLst>
                <a:path w="1304925" h="748664">
                  <a:moveTo>
                    <a:pt x="0" y="124714"/>
                  </a:move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3" y="0"/>
                  </a:lnTo>
                  <a:lnTo>
                    <a:pt x="1179830" y="0"/>
                  </a:lnTo>
                  <a:lnTo>
                    <a:pt x="1228355" y="9806"/>
                  </a:lnTo>
                  <a:lnTo>
                    <a:pt x="1267999" y="36544"/>
                  </a:lnTo>
                  <a:lnTo>
                    <a:pt x="1294737" y="76188"/>
                  </a:lnTo>
                  <a:lnTo>
                    <a:pt x="1304544" y="124714"/>
                  </a:lnTo>
                  <a:lnTo>
                    <a:pt x="1304544" y="623570"/>
                  </a:lnTo>
                  <a:lnTo>
                    <a:pt x="1294737" y="672095"/>
                  </a:lnTo>
                  <a:lnTo>
                    <a:pt x="1267999" y="711739"/>
                  </a:lnTo>
                  <a:lnTo>
                    <a:pt x="1228355" y="738477"/>
                  </a:lnTo>
                  <a:lnTo>
                    <a:pt x="1179830" y="748284"/>
                  </a:lnTo>
                  <a:lnTo>
                    <a:pt x="124713" y="748284"/>
                  </a:lnTo>
                  <a:lnTo>
                    <a:pt x="76188" y="738477"/>
                  </a:lnTo>
                  <a:lnTo>
                    <a:pt x="36544" y="711739"/>
                  </a:lnTo>
                  <a:lnTo>
                    <a:pt x="9806" y="672095"/>
                  </a:lnTo>
                  <a:lnTo>
                    <a:pt x="0" y="623570"/>
                  </a:lnTo>
                  <a:lnTo>
                    <a:pt x="0" y="1247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355585" y="3176777"/>
            <a:ext cx="1303020" cy="650875"/>
          </a:xfrm>
          <a:prstGeom prst="rect">
            <a:avLst/>
          </a:prstGeom>
          <a:solidFill>
            <a:srgbClr val="00CC99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Secret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2258" y="2420873"/>
            <a:ext cx="6064250" cy="2432050"/>
            <a:chOff x="1302258" y="2420873"/>
            <a:chExt cx="6064250" cy="2432050"/>
          </a:xfrm>
        </p:grpSpPr>
        <p:sp>
          <p:nvSpPr>
            <p:cNvPr id="17" name="object 17"/>
            <p:cNvSpPr/>
            <p:nvPr/>
          </p:nvSpPr>
          <p:spPr>
            <a:xfrm>
              <a:off x="1869948" y="2910077"/>
              <a:ext cx="5496560" cy="1942464"/>
            </a:xfrm>
            <a:custGeom>
              <a:avLst/>
              <a:gdLst/>
              <a:ahLst/>
              <a:cxnLst/>
              <a:rect l="l" t="t" r="r" b="b"/>
              <a:pathLst>
                <a:path w="5496559" h="1942464">
                  <a:moveTo>
                    <a:pt x="86868" y="1484376"/>
                  </a:moveTo>
                  <a:lnTo>
                    <a:pt x="57912" y="1484376"/>
                  </a:lnTo>
                  <a:lnTo>
                    <a:pt x="57912" y="105156"/>
                  </a:lnTo>
                  <a:lnTo>
                    <a:pt x="28956" y="105156"/>
                  </a:lnTo>
                  <a:lnTo>
                    <a:pt x="28956" y="1484376"/>
                  </a:lnTo>
                  <a:lnTo>
                    <a:pt x="0" y="1484376"/>
                  </a:lnTo>
                  <a:lnTo>
                    <a:pt x="43434" y="1571244"/>
                  </a:lnTo>
                  <a:lnTo>
                    <a:pt x="79629" y="1498854"/>
                  </a:lnTo>
                  <a:lnTo>
                    <a:pt x="86868" y="1484376"/>
                  </a:lnTo>
                  <a:close/>
                </a:path>
                <a:path w="5496559" h="1942464">
                  <a:moveTo>
                    <a:pt x="3296412" y="1855470"/>
                  </a:moveTo>
                  <a:lnTo>
                    <a:pt x="3238500" y="1826514"/>
                  </a:lnTo>
                  <a:lnTo>
                    <a:pt x="3122676" y="1768602"/>
                  </a:lnTo>
                  <a:lnTo>
                    <a:pt x="3122676" y="1826514"/>
                  </a:lnTo>
                  <a:lnTo>
                    <a:pt x="460248" y="1826514"/>
                  </a:lnTo>
                  <a:lnTo>
                    <a:pt x="460248" y="1884426"/>
                  </a:lnTo>
                  <a:lnTo>
                    <a:pt x="3122676" y="1884426"/>
                  </a:lnTo>
                  <a:lnTo>
                    <a:pt x="3122676" y="1942338"/>
                  </a:lnTo>
                  <a:lnTo>
                    <a:pt x="3238500" y="1884426"/>
                  </a:lnTo>
                  <a:lnTo>
                    <a:pt x="3296412" y="1855470"/>
                  </a:lnTo>
                  <a:close/>
                </a:path>
                <a:path w="5496559" h="1942464">
                  <a:moveTo>
                    <a:pt x="4020312" y="1495044"/>
                  </a:moveTo>
                  <a:lnTo>
                    <a:pt x="3991356" y="1495044"/>
                  </a:lnTo>
                  <a:lnTo>
                    <a:pt x="3991356" y="941832"/>
                  </a:lnTo>
                  <a:lnTo>
                    <a:pt x="3962400" y="941832"/>
                  </a:lnTo>
                  <a:lnTo>
                    <a:pt x="3962400" y="1495044"/>
                  </a:lnTo>
                  <a:lnTo>
                    <a:pt x="3933444" y="1495044"/>
                  </a:lnTo>
                  <a:lnTo>
                    <a:pt x="3976878" y="1581912"/>
                  </a:lnTo>
                  <a:lnTo>
                    <a:pt x="4013073" y="1509522"/>
                  </a:lnTo>
                  <a:lnTo>
                    <a:pt x="4020312" y="1495044"/>
                  </a:lnTo>
                  <a:close/>
                </a:path>
                <a:path w="5496559" h="1942464">
                  <a:moveTo>
                    <a:pt x="4020312" y="204216"/>
                  </a:moveTo>
                  <a:lnTo>
                    <a:pt x="3991356" y="204216"/>
                  </a:lnTo>
                  <a:lnTo>
                    <a:pt x="3991356" y="0"/>
                  </a:lnTo>
                  <a:lnTo>
                    <a:pt x="3962400" y="0"/>
                  </a:lnTo>
                  <a:lnTo>
                    <a:pt x="3962400" y="204216"/>
                  </a:lnTo>
                  <a:lnTo>
                    <a:pt x="3933444" y="204216"/>
                  </a:lnTo>
                  <a:lnTo>
                    <a:pt x="3976878" y="291084"/>
                  </a:lnTo>
                  <a:lnTo>
                    <a:pt x="4013073" y="218694"/>
                  </a:lnTo>
                  <a:lnTo>
                    <a:pt x="4020312" y="204216"/>
                  </a:lnTo>
                  <a:close/>
                </a:path>
                <a:path w="5496559" h="1942464">
                  <a:moveTo>
                    <a:pt x="5496306" y="566166"/>
                  </a:moveTo>
                  <a:lnTo>
                    <a:pt x="4716018" y="566166"/>
                  </a:lnTo>
                  <a:lnTo>
                    <a:pt x="4716018" y="537210"/>
                  </a:lnTo>
                  <a:lnTo>
                    <a:pt x="4629150" y="580644"/>
                  </a:lnTo>
                  <a:lnTo>
                    <a:pt x="4716018" y="624078"/>
                  </a:lnTo>
                  <a:lnTo>
                    <a:pt x="4716018" y="595122"/>
                  </a:lnTo>
                  <a:lnTo>
                    <a:pt x="5496306" y="595122"/>
                  </a:lnTo>
                  <a:lnTo>
                    <a:pt x="5496306" y="566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2258" y="2420873"/>
              <a:ext cx="1303020" cy="650875"/>
            </a:xfrm>
            <a:custGeom>
              <a:avLst/>
              <a:gdLst/>
              <a:ahLst/>
              <a:cxnLst/>
              <a:rect l="l" t="t" r="r" b="b"/>
              <a:pathLst>
                <a:path w="1303020" h="650875">
                  <a:moveTo>
                    <a:pt x="1303019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1303019" y="650748"/>
                  </a:lnTo>
                  <a:lnTo>
                    <a:pt x="130301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02258" y="2420873"/>
            <a:ext cx="1303020" cy="65087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54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counter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1297" y="4481321"/>
            <a:ext cx="1303020" cy="652780"/>
          </a:xfrm>
          <a:prstGeom prst="rect">
            <a:avLst/>
          </a:prstGeom>
          <a:solidFill>
            <a:srgbClr val="99FF99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015" y="1682622"/>
            <a:ext cx="2305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USER’S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792" y="108330"/>
            <a:ext cx="502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D</a:t>
            </a:r>
            <a:r>
              <a:rPr sz="1000" spc="-10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B1B1B1"/>
                </a:solidFill>
                <a:latin typeface="Arial"/>
                <a:cs typeface="Arial"/>
              </a:rPr>
              <a:t>ram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52538" y="2285238"/>
            <a:ext cx="1303020" cy="650875"/>
          </a:xfrm>
          <a:prstGeom prst="rect">
            <a:avLst/>
          </a:prstGeom>
          <a:solidFill>
            <a:srgbClr val="B1B1B1"/>
          </a:solidFill>
          <a:ln w="3810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58467" y="2551048"/>
            <a:ext cx="5915025" cy="1941195"/>
            <a:chOff x="1458467" y="2551048"/>
            <a:chExt cx="5915025" cy="1941195"/>
          </a:xfrm>
        </p:grpSpPr>
        <p:sp>
          <p:nvSpPr>
            <p:cNvPr id="25" name="object 25"/>
            <p:cNvSpPr/>
            <p:nvPr/>
          </p:nvSpPr>
          <p:spPr>
            <a:xfrm>
              <a:off x="6493002" y="3241547"/>
              <a:ext cx="436245" cy="86995"/>
            </a:xfrm>
            <a:custGeom>
              <a:avLst/>
              <a:gdLst/>
              <a:ahLst/>
              <a:cxnLst/>
              <a:rect l="l" t="t" r="r" b="b"/>
              <a:pathLst>
                <a:path w="436245" h="86995">
                  <a:moveTo>
                    <a:pt x="86868" y="0"/>
                  </a:moveTo>
                  <a:lnTo>
                    <a:pt x="0" y="43434"/>
                  </a:lnTo>
                  <a:lnTo>
                    <a:pt x="86868" y="86867"/>
                  </a:lnTo>
                  <a:lnTo>
                    <a:pt x="86868" y="57912"/>
                  </a:lnTo>
                  <a:lnTo>
                    <a:pt x="72390" y="57912"/>
                  </a:lnTo>
                  <a:lnTo>
                    <a:pt x="72390" y="28955"/>
                  </a:lnTo>
                  <a:lnTo>
                    <a:pt x="86868" y="28955"/>
                  </a:lnTo>
                  <a:lnTo>
                    <a:pt x="86868" y="0"/>
                  </a:lnTo>
                  <a:close/>
                </a:path>
                <a:path w="436245" h="86995">
                  <a:moveTo>
                    <a:pt x="86868" y="28955"/>
                  </a:moveTo>
                  <a:lnTo>
                    <a:pt x="72390" y="28955"/>
                  </a:lnTo>
                  <a:lnTo>
                    <a:pt x="72390" y="57912"/>
                  </a:lnTo>
                  <a:lnTo>
                    <a:pt x="86868" y="57912"/>
                  </a:lnTo>
                  <a:lnTo>
                    <a:pt x="86868" y="28955"/>
                  </a:lnTo>
                  <a:close/>
                </a:path>
                <a:path w="436245" h="86995">
                  <a:moveTo>
                    <a:pt x="435864" y="28955"/>
                  </a:moveTo>
                  <a:lnTo>
                    <a:pt x="86868" y="28955"/>
                  </a:lnTo>
                  <a:lnTo>
                    <a:pt x="86868" y="57912"/>
                  </a:lnTo>
                  <a:lnTo>
                    <a:pt x="435864" y="57912"/>
                  </a:lnTo>
                  <a:lnTo>
                    <a:pt x="435864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25817" y="2565653"/>
              <a:ext cx="433070" cy="719455"/>
            </a:xfrm>
            <a:custGeom>
              <a:avLst/>
              <a:gdLst/>
              <a:ahLst/>
              <a:cxnLst/>
              <a:rect l="l" t="t" r="r" b="b"/>
              <a:pathLst>
                <a:path w="433070" h="719454">
                  <a:moveTo>
                    <a:pt x="0" y="0"/>
                  </a:moveTo>
                  <a:lnTo>
                    <a:pt x="0" y="719328"/>
                  </a:lnTo>
                </a:path>
                <a:path w="433070" h="719454">
                  <a:moveTo>
                    <a:pt x="0" y="0"/>
                  </a:moveTo>
                  <a:lnTo>
                    <a:pt x="432815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58467" y="3850385"/>
              <a:ext cx="86995" cy="641985"/>
            </a:xfrm>
            <a:custGeom>
              <a:avLst/>
              <a:gdLst/>
              <a:ahLst/>
              <a:cxnLst/>
              <a:rect l="l" t="t" r="r" b="b"/>
              <a:pathLst>
                <a:path w="86994" h="641985">
                  <a:moveTo>
                    <a:pt x="28956" y="554736"/>
                  </a:moveTo>
                  <a:lnTo>
                    <a:pt x="0" y="554736"/>
                  </a:lnTo>
                  <a:lnTo>
                    <a:pt x="43434" y="641603"/>
                  </a:lnTo>
                  <a:lnTo>
                    <a:pt x="79629" y="569213"/>
                  </a:lnTo>
                  <a:lnTo>
                    <a:pt x="28956" y="569213"/>
                  </a:lnTo>
                  <a:lnTo>
                    <a:pt x="28956" y="554736"/>
                  </a:lnTo>
                  <a:close/>
                </a:path>
                <a:path w="86994" h="641985">
                  <a:moveTo>
                    <a:pt x="57912" y="0"/>
                  </a:moveTo>
                  <a:lnTo>
                    <a:pt x="28956" y="0"/>
                  </a:lnTo>
                  <a:lnTo>
                    <a:pt x="28956" y="569213"/>
                  </a:lnTo>
                  <a:lnTo>
                    <a:pt x="57912" y="569213"/>
                  </a:lnTo>
                  <a:lnTo>
                    <a:pt x="57912" y="0"/>
                  </a:lnTo>
                  <a:close/>
                </a:path>
                <a:path w="86994" h="641985">
                  <a:moveTo>
                    <a:pt x="86868" y="554736"/>
                  </a:moveTo>
                  <a:lnTo>
                    <a:pt x="57912" y="554736"/>
                  </a:lnTo>
                  <a:lnTo>
                    <a:pt x="57912" y="569213"/>
                  </a:lnTo>
                  <a:lnTo>
                    <a:pt x="79629" y="569213"/>
                  </a:lnTo>
                  <a:lnTo>
                    <a:pt x="86868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9381" y="3214877"/>
            <a:ext cx="1303020" cy="650875"/>
          </a:xfrm>
          <a:prstGeom prst="rect">
            <a:avLst/>
          </a:prstGeom>
          <a:solidFill>
            <a:srgbClr val="B1B1B1"/>
          </a:solidFill>
          <a:ln w="38100">
            <a:solidFill>
              <a:srgbClr val="0000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45435" y="3844290"/>
            <a:ext cx="86995" cy="640080"/>
          </a:xfrm>
          <a:custGeom>
            <a:avLst/>
            <a:gdLst/>
            <a:ahLst/>
            <a:cxnLst/>
            <a:rect l="l" t="t" r="r" b="b"/>
            <a:pathLst>
              <a:path w="86994" h="640079">
                <a:moveTo>
                  <a:pt x="28956" y="553212"/>
                </a:moveTo>
                <a:lnTo>
                  <a:pt x="0" y="553212"/>
                </a:lnTo>
                <a:lnTo>
                  <a:pt x="43433" y="640080"/>
                </a:lnTo>
                <a:lnTo>
                  <a:pt x="79628" y="567690"/>
                </a:lnTo>
                <a:lnTo>
                  <a:pt x="28956" y="567690"/>
                </a:lnTo>
                <a:lnTo>
                  <a:pt x="28956" y="553212"/>
                </a:lnTo>
                <a:close/>
              </a:path>
              <a:path w="86994" h="640079">
                <a:moveTo>
                  <a:pt x="57912" y="0"/>
                </a:moveTo>
                <a:lnTo>
                  <a:pt x="28956" y="0"/>
                </a:lnTo>
                <a:lnTo>
                  <a:pt x="28956" y="567690"/>
                </a:lnTo>
                <a:lnTo>
                  <a:pt x="57912" y="567690"/>
                </a:lnTo>
                <a:lnTo>
                  <a:pt x="57912" y="0"/>
                </a:lnTo>
                <a:close/>
              </a:path>
              <a:path w="86994" h="640079">
                <a:moveTo>
                  <a:pt x="86868" y="553212"/>
                </a:moveTo>
                <a:lnTo>
                  <a:pt x="57912" y="553212"/>
                </a:lnTo>
                <a:lnTo>
                  <a:pt x="57912" y="567690"/>
                </a:lnTo>
                <a:lnTo>
                  <a:pt x="79628" y="567690"/>
                </a:lnTo>
                <a:lnTo>
                  <a:pt x="86868" y="553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93798" y="3227070"/>
            <a:ext cx="1303020" cy="650875"/>
          </a:xfrm>
          <a:prstGeom prst="rect">
            <a:avLst/>
          </a:prstGeom>
          <a:solidFill>
            <a:srgbClr val="00CC99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15"/>
              </a:spcBef>
            </a:pPr>
            <a:r>
              <a:rPr sz="2000" dirty="0">
                <a:latin typeface="Arial"/>
                <a:cs typeface="Arial"/>
              </a:rPr>
              <a:t>Secret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06952" y="4309871"/>
            <a:ext cx="731520" cy="3797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latin typeface="Arial"/>
                <a:cs typeface="Arial"/>
              </a:rPr>
              <a:t>OTP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48171" y="3963923"/>
            <a:ext cx="731520" cy="378460"/>
          </a:xfrm>
          <a:prstGeom prst="rect">
            <a:avLst/>
          </a:prstGeom>
          <a:solidFill>
            <a:srgbClr val="F7F7F7"/>
          </a:solidFill>
          <a:ln w="9144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latin typeface="Arial"/>
                <a:cs typeface="Arial"/>
              </a:rPr>
              <a:t>OTP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36794" y="4482210"/>
            <a:ext cx="1017269" cy="68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 algn="ctr">
              <a:lnSpc>
                <a:spcPts val="3060"/>
              </a:lnSpc>
              <a:spcBef>
                <a:spcPts val="95"/>
              </a:spcBef>
            </a:pPr>
            <a:r>
              <a:rPr sz="4200" spc="157" baseline="-2976" dirty="0">
                <a:latin typeface="Arial"/>
                <a:cs typeface="Arial"/>
              </a:rPr>
              <a:t>=</a:t>
            </a:r>
            <a:r>
              <a:rPr sz="2800" spc="10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100"/>
              </a:lnSpc>
            </a:pPr>
            <a:r>
              <a:rPr sz="2000" dirty="0">
                <a:latin typeface="Arial"/>
                <a:cs typeface="Arial"/>
              </a:rPr>
              <a:t>compare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8664" y="0"/>
            <a:ext cx="1467612" cy="490727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478280" y="2295144"/>
            <a:ext cx="4852670" cy="483234"/>
            <a:chOff x="1478280" y="2295144"/>
            <a:chExt cx="4852670" cy="483234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80" y="2461260"/>
              <a:ext cx="947928" cy="316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2768" y="2295144"/>
              <a:ext cx="947927" cy="318515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33501"/>
            <a:ext cx="650176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Challenge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Response Based</a:t>
            </a:r>
            <a:r>
              <a:rPr sz="3200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Tokens  for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User</a:t>
            </a:r>
            <a:r>
              <a:rPr sz="32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Authentication: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8186420" cy="42017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challenge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sent in response to access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request</a:t>
            </a:r>
            <a:endParaRPr sz="2800">
              <a:latin typeface="Arial"/>
              <a:cs typeface="Arial"/>
            </a:endParaRPr>
          </a:p>
          <a:p>
            <a:pPr marL="755015" marR="509270" lvl="1" indent="-285750">
              <a:lnSpc>
                <a:spcPts val="268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legitimate user can respond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challenge by  performing a </a:t>
            </a:r>
            <a:r>
              <a:rPr sz="2400" dirty="0">
                <a:latin typeface="Arial"/>
                <a:cs typeface="Arial"/>
              </a:rPr>
              <a:t>task </a:t>
            </a:r>
            <a:r>
              <a:rPr sz="2400" spc="-5" dirty="0">
                <a:latin typeface="Arial"/>
                <a:cs typeface="Arial"/>
              </a:rPr>
              <a:t>which requires use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information  only available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(and </a:t>
            </a:r>
            <a:r>
              <a:rPr sz="2400" spc="-5" dirty="0">
                <a:latin typeface="Arial"/>
                <a:cs typeface="Arial"/>
              </a:rPr>
              <a:t>possibly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host)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User </a:t>
            </a:r>
            <a:r>
              <a:rPr sz="2800" dirty="0">
                <a:latin typeface="Arial"/>
                <a:cs typeface="Arial"/>
              </a:rPr>
              <a:t>sends </a:t>
            </a:r>
            <a:r>
              <a:rPr sz="2800" spc="-5" dirty="0">
                <a:latin typeface="Arial"/>
                <a:cs typeface="Arial"/>
              </a:rPr>
              <a:t>the response to the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host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Access is approved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response is as expected by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host.</a:t>
            </a:r>
            <a:endParaRPr sz="2400">
              <a:latin typeface="Arial"/>
              <a:cs typeface="Arial"/>
            </a:endParaRPr>
          </a:p>
          <a:p>
            <a:pPr marL="353695" marR="5080" indent="-341630">
              <a:lnSpc>
                <a:spcPct val="93000"/>
              </a:lnSpc>
              <a:spcBef>
                <a:spcPts val="5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Advantage: Since the challenge will be </a:t>
            </a:r>
            <a:r>
              <a:rPr sz="2800" dirty="0">
                <a:latin typeface="Arial"/>
                <a:cs typeface="Arial"/>
              </a:rPr>
              <a:t>different  </a:t>
            </a:r>
            <a:r>
              <a:rPr sz="2800" spc="-5" dirty="0">
                <a:latin typeface="Arial"/>
                <a:cs typeface="Arial"/>
              </a:rPr>
              <a:t>each time, the response will be too – the dialogue  </a:t>
            </a:r>
            <a:r>
              <a:rPr sz="2800" dirty="0">
                <a:latin typeface="Arial"/>
                <a:cs typeface="Arial"/>
              </a:rPr>
              <a:t>can not </a:t>
            </a:r>
            <a:r>
              <a:rPr sz="2800" spc="-5" dirty="0">
                <a:latin typeface="Arial"/>
                <a:cs typeface="Arial"/>
              </a:rPr>
              <a:t>be </a:t>
            </a:r>
            <a:r>
              <a:rPr sz="2800" dirty="0">
                <a:latin typeface="Arial"/>
                <a:cs typeface="Arial"/>
              </a:rPr>
              <a:t>captured and used </a:t>
            </a:r>
            <a:r>
              <a:rPr sz="2800" spc="-5" dirty="0">
                <a:latin typeface="Arial"/>
                <a:cs typeface="Arial"/>
              </a:rPr>
              <a:t>at a </a:t>
            </a:r>
            <a:r>
              <a:rPr sz="2800" dirty="0">
                <a:latin typeface="Arial"/>
                <a:cs typeface="Arial"/>
              </a:rPr>
              <a:t>later</a:t>
            </a:r>
            <a:r>
              <a:rPr sz="2800" spc="-5" dirty="0">
                <a:latin typeface="Arial"/>
                <a:cs typeface="Arial"/>
              </a:rPr>
              <a:t> time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Could use </a:t>
            </a:r>
            <a:r>
              <a:rPr sz="2800" dirty="0">
                <a:latin typeface="Arial"/>
                <a:cs typeface="Arial"/>
              </a:rPr>
              <a:t>symmetric 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dirty="0">
                <a:latin typeface="Arial"/>
                <a:cs typeface="Arial"/>
              </a:rPr>
              <a:t>asymmetric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crypto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92211" y="45719"/>
            <a:ext cx="1247140" cy="581025"/>
            <a:chOff x="7792211" y="45719"/>
            <a:chExt cx="1247140" cy="581025"/>
          </a:xfrm>
        </p:grpSpPr>
        <p:sp>
          <p:nvSpPr>
            <p:cNvPr id="5" name="object 5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1142238" y="0"/>
                  </a:moveTo>
                  <a:lnTo>
                    <a:pt x="95250" y="0"/>
                  </a:lnTo>
                  <a:lnTo>
                    <a:pt x="58185" y="7489"/>
                  </a:lnTo>
                  <a:lnTo>
                    <a:pt x="27908" y="27908"/>
                  </a:lnTo>
                  <a:lnTo>
                    <a:pt x="7489" y="58185"/>
                  </a:lnTo>
                  <a:lnTo>
                    <a:pt x="0" y="95250"/>
                  </a:lnTo>
                  <a:lnTo>
                    <a:pt x="0" y="476249"/>
                  </a:lnTo>
                  <a:lnTo>
                    <a:pt x="7489" y="513314"/>
                  </a:lnTo>
                  <a:lnTo>
                    <a:pt x="27908" y="543591"/>
                  </a:lnTo>
                  <a:lnTo>
                    <a:pt x="58185" y="564010"/>
                  </a:lnTo>
                  <a:lnTo>
                    <a:pt x="95250" y="571499"/>
                  </a:lnTo>
                  <a:lnTo>
                    <a:pt x="1142238" y="571499"/>
                  </a:lnTo>
                  <a:lnTo>
                    <a:pt x="1179302" y="564010"/>
                  </a:lnTo>
                  <a:lnTo>
                    <a:pt x="1209579" y="543591"/>
                  </a:lnTo>
                  <a:lnTo>
                    <a:pt x="1229998" y="513314"/>
                  </a:lnTo>
                  <a:lnTo>
                    <a:pt x="1237488" y="476249"/>
                  </a:lnTo>
                  <a:lnTo>
                    <a:pt x="1237488" y="95250"/>
                  </a:lnTo>
                  <a:lnTo>
                    <a:pt x="1229998" y="58185"/>
                  </a:lnTo>
                  <a:lnTo>
                    <a:pt x="1209579" y="27908"/>
                  </a:lnTo>
                  <a:lnTo>
                    <a:pt x="1179302" y="7489"/>
                  </a:lnTo>
                  <a:lnTo>
                    <a:pt x="1142238" y="0"/>
                  </a:lnTo>
                  <a:close/>
                </a:path>
              </a:pathLst>
            </a:custGeom>
            <a:solidFill>
              <a:srgbClr val="EDF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0" y="95250"/>
                  </a:moveTo>
                  <a:lnTo>
                    <a:pt x="7489" y="58185"/>
                  </a:lnTo>
                  <a:lnTo>
                    <a:pt x="27908" y="27908"/>
                  </a:lnTo>
                  <a:lnTo>
                    <a:pt x="58185" y="7489"/>
                  </a:lnTo>
                  <a:lnTo>
                    <a:pt x="95250" y="0"/>
                  </a:lnTo>
                  <a:lnTo>
                    <a:pt x="1142238" y="0"/>
                  </a:lnTo>
                  <a:lnTo>
                    <a:pt x="1179302" y="7489"/>
                  </a:lnTo>
                  <a:lnTo>
                    <a:pt x="1209579" y="27908"/>
                  </a:lnTo>
                  <a:lnTo>
                    <a:pt x="1229998" y="58185"/>
                  </a:lnTo>
                  <a:lnTo>
                    <a:pt x="1237488" y="95250"/>
                  </a:lnTo>
                  <a:lnTo>
                    <a:pt x="1237488" y="476249"/>
                  </a:lnTo>
                  <a:lnTo>
                    <a:pt x="1229998" y="513314"/>
                  </a:lnTo>
                  <a:lnTo>
                    <a:pt x="1209579" y="543591"/>
                  </a:lnTo>
                  <a:lnTo>
                    <a:pt x="1179302" y="564010"/>
                  </a:lnTo>
                  <a:lnTo>
                    <a:pt x="1142238" y="571499"/>
                  </a:lnTo>
                  <a:lnTo>
                    <a:pt x="95250" y="571499"/>
                  </a:lnTo>
                  <a:lnTo>
                    <a:pt x="58185" y="564010"/>
                  </a:lnTo>
                  <a:lnTo>
                    <a:pt x="27908" y="543591"/>
                  </a:lnTo>
                  <a:lnTo>
                    <a:pt x="7489" y="513314"/>
                  </a:lnTo>
                  <a:lnTo>
                    <a:pt x="0" y="476249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495300" y="0"/>
                  </a:moveTo>
                  <a:lnTo>
                    <a:pt x="495300" y="105155"/>
                  </a:lnTo>
                  <a:lnTo>
                    <a:pt x="210311" y="105155"/>
                  </a:lnTo>
                  <a:lnTo>
                    <a:pt x="210311" y="0"/>
                  </a:lnTo>
                  <a:lnTo>
                    <a:pt x="0" y="210312"/>
                  </a:lnTo>
                  <a:lnTo>
                    <a:pt x="210311" y="420624"/>
                  </a:lnTo>
                  <a:lnTo>
                    <a:pt x="210311" y="315468"/>
                  </a:lnTo>
                  <a:lnTo>
                    <a:pt x="495300" y="315468"/>
                  </a:lnTo>
                  <a:lnTo>
                    <a:pt x="495300" y="420624"/>
                  </a:lnTo>
                  <a:lnTo>
                    <a:pt x="705611" y="2103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0" y="210312"/>
                  </a:moveTo>
                  <a:lnTo>
                    <a:pt x="210311" y="0"/>
                  </a:lnTo>
                  <a:lnTo>
                    <a:pt x="210311" y="105155"/>
                  </a:lnTo>
                  <a:lnTo>
                    <a:pt x="495300" y="105155"/>
                  </a:lnTo>
                  <a:lnTo>
                    <a:pt x="495300" y="0"/>
                  </a:lnTo>
                  <a:lnTo>
                    <a:pt x="705611" y="210312"/>
                  </a:lnTo>
                  <a:lnTo>
                    <a:pt x="495300" y="420624"/>
                  </a:lnTo>
                  <a:lnTo>
                    <a:pt x="495300" y="315468"/>
                  </a:lnTo>
                  <a:lnTo>
                    <a:pt x="210311" y="315468"/>
                  </a:lnTo>
                  <a:lnTo>
                    <a:pt x="210311" y="420624"/>
                  </a:lnTo>
                  <a:lnTo>
                    <a:pt x="0" y="210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68895">
              <a:lnSpc>
                <a:spcPct val="100000"/>
              </a:lnSpc>
              <a:spcBef>
                <a:spcPts val="105"/>
              </a:spcBef>
              <a:tabLst>
                <a:tab pos="8679180" algn="l"/>
              </a:tabLst>
            </a:pPr>
            <a:r>
              <a:rPr dirty="0"/>
              <a:t>?	!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914" y="201929"/>
            <a:ext cx="569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Taxonomy </a:t>
            </a:r>
            <a:r>
              <a:rPr sz="3600" dirty="0">
                <a:solidFill>
                  <a:srgbClr val="333399"/>
                </a:solidFill>
              </a:rPr>
              <a:t>of</a:t>
            </a:r>
            <a:r>
              <a:rPr sz="3600" spc="-6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Authentication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643628" y="1126236"/>
            <a:ext cx="2234565" cy="789940"/>
          </a:xfrm>
          <a:prstGeom prst="rect">
            <a:avLst/>
          </a:prstGeom>
          <a:solidFill>
            <a:srgbClr val="AAE1C9"/>
          </a:solidFill>
          <a:ln w="9144">
            <a:solidFill>
              <a:srgbClr val="000000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505"/>
              </a:spcBef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81045" y="2252217"/>
            <a:ext cx="2245360" cy="807085"/>
            <a:chOff x="2781045" y="2252217"/>
            <a:chExt cx="2245360" cy="807085"/>
          </a:xfrm>
        </p:grpSpPr>
        <p:sp>
          <p:nvSpPr>
            <p:cNvPr id="5" name="object 5"/>
            <p:cNvSpPr/>
            <p:nvPr/>
          </p:nvSpPr>
          <p:spPr>
            <a:xfrm>
              <a:off x="2787395" y="2258567"/>
              <a:ext cx="2232660" cy="794385"/>
            </a:xfrm>
            <a:custGeom>
              <a:avLst/>
              <a:gdLst/>
              <a:ahLst/>
              <a:cxnLst/>
              <a:rect l="l" t="t" r="r" b="b"/>
              <a:pathLst>
                <a:path w="2232660" h="794385">
                  <a:moveTo>
                    <a:pt x="2232660" y="0"/>
                  </a:moveTo>
                  <a:lnTo>
                    <a:pt x="0" y="0"/>
                  </a:lnTo>
                  <a:lnTo>
                    <a:pt x="0" y="794003"/>
                  </a:lnTo>
                  <a:lnTo>
                    <a:pt x="2232660" y="794003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7395" y="2258567"/>
              <a:ext cx="2232660" cy="794385"/>
            </a:xfrm>
            <a:custGeom>
              <a:avLst/>
              <a:gdLst/>
              <a:ahLst/>
              <a:cxnLst/>
              <a:rect l="l" t="t" r="r" b="b"/>
              <a:pathLst>
                <a:path w="2232660" h="794385">
                  <a:moveTo>
                    <a:pt x="0" y="794003"/>
                  </a:moveTo>
                  <a:lnTo>
                    <a:pt x="2232660" y="794003"/>
                  </a:lnTo>
                  <a:lnTo>
                    <a:pt x="2232660" y="0"/>
                  </a:lnTo>
                  <a:lnTo>
                    <a:pt x="0" y="0"/>
                  </a:lnTo>
                  <a:lnTo>
                    <a:pt x="0" y="794003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26842" y="2269997"/>
            <a:ext cx="1955800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583565">
              <a:lnSpc>
                <a:spcPts val="2680"/>
              </a:lnSpc>
              <a:spcBef>
                <a:spcPts val="355"/>
              </a:spcBef>
            </a:pPr>
            <a:r>
              <a:rPr sz="2400" spc="-5" dirty="0">
                <a:latin typeface="Arial"/>
                <a:cs typeface="Arial"/>
              </a:rPr>
              <a:t>Entity 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thent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377" y="4564126"/>
            <a:ext cx="2174240" cy="805180"/>
            <a:chOff x="484377" y="4564126"/>
            <a:chExt cx="2174240" cy="805180"/>
          </a:xfrm>
        </p:grpSpPr>
        <p:sp>
          <p:nvSpPr>
            <p:cNvPr id="9" name="object 9"/>
            <p:cNvSpPr/>
            <p:nvPr/>
          </p:nvSpPr>
          <p:spPr>
            <a:xfrm>
              <a:off x="490727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2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161032" y="792480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0727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0" y="792480"/>
                  </a:moveTo>
                  <a:lnTo>
                    <a:pt x="2161032" y="792480"/>
                  </a:lnTo>
                  <a:lnTo>
                    <a:pt x="2161032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2937" y="4580585"/>
            <a:ext cx="1955164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8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13050" y="4564126"/>
            <a:ext cx="2174240" cy="805180"/>
            <a:chOff x="2813050" y="4564126"/>
            <a:chExt cx="2174240" cy="805180"/>
          </a:xfrm>
        </p:grpSpPr>
        <p:sp>
          <p:nvSpPr>
            <p:cNvPr id="13" name="object 13"/>
            <p:cNvSpPr/>
            <p:nvPr/>
          </p:nvSpPr>
          <p:spPr>
            <a:xfrm>
              <a:off x="2819400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1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161031" y="792480"/>
                  </a:lnTo>
                  <a:lnTo>
                    <a:pt x="2161031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9400" y="4570476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0" y="792480"/>
                  </a:moveTo>
                  <a:lnTo>
                    <a:pt x="2161031" y="792480"/>
                  </a:lnTo>
                  <a:lnTo>
                    <a:pt x="2161031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22270" y="4580585"/>
            <a:ext cx="1955164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ts val="278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Organisation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73011" y="2258567"/>
            <a:ext cx="2231390" cy="794385"/>
          </a:xfrm>
          <a:custGeom>
            <a:avLst/>
            <a:gdLst/>
            <a:ahLst/>
            <a:cxnLst/>
            <a:rect l="l" t="t" r="r" b="b"/>
            <a:pathLst>
              <a:path w="2231390" h="794385">
                <a:moveTo>
                  <a:pt x="2231136" y="0"/>
                </a:moveTo>
                <a:lnTo>
                  <a:pt x="0" y="0"/>
                </a:lnTo>
                <a:lnTo>
                  <a:pt x="0" y="794003"/>
                </a:lnTo>
                <a:lnTo>
                  <a:pt x="2231136" y="794003"/>
                </a:lnTo>
                <a:lnTo>
                  <a:pt x="2231136" y="0"/>
                </a:lnTo>
                <a:close/>
              </a:path>
            </a:pathLst>
          </a:custGeom>
          <a:solidFill>
            <a:srgbClr val="AAE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3011" y="2258567"/>
            <a:ext cx="2231390" cy="79438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51765" marR="141605" indent="642620">
              <a:lnSpc>
                <a:spcPts val="2680"/>
              </a:lnSpc>
              <a:spcBef>
                <a:spcPts val="445"/>
              </a:spcBef>
            </a:pP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thent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4894" y="1919985"/>
            <a:ext cx="5715635" cy="3450590"/>
            <a:chOff x="1564894" y="1919985"/>
            <a:chExt cx="5715635" cy="3450590"/>
          </a:xfrm>
        </p:grpSpPr>
        <p:sp>
          <p:nvSpPr>
            <p:cNvPr id="19" name="object 19"/>
            <p:cNvSpPr/>
            <p:nvPr/>
          </p:nvSpPr>
          <p:spPr>
            <a:xfrm>
              <a:off x="1571244" y="1926335"/>
              <a:ext cx="3151505" cy="2644140"/>
            </a:xfrm>
            <a:custGeom>
              <a:avLst/>
              <a:gdLst/>
              <a:ahLst/>
              <a:cxnLst/>
              <a:rect l="l" t="t" r="r" b="b"/>
              <a:pathLst>
                <a:path w="3151504" h="2644140">
                  <a:moveTo>
                    <a:pt x="3151123" y="0"/>
                  </a:moveTo>
                  <a:lnTo>
                    <a:pt x="2668523" y="333375"/>
                  </a:lnTo>
                </a:path>
                <a:path w="3151504" h="2644140">
                  <a:moveTo>
                    <a:pt x="1331976" y="1124712"/>
                  </a:moveTo>
                  <a:lnTo>
                    <a:pt x="0" y="2644013"/>
                  </a:lnTo>
                </a:path>
                <a:path w="3151504" h="2644140">
                  <a:moveTo>
                    <a:pt x="2331847" y="1126236"/>
                  </a:moveTo>
                  <a:lnTo>
                    <a:pt x="2328672" y="264388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8130" y="4448800"/>
              <a:ext cx="553085" cy="175260"/>
            </a:xfrm>
            <a:custGeom>
              <a:avLst/>
              <a:gdLst/>
              <a:ahLst/>
              <a:cxnLst/>
              <a:rect l="l" t="t" r="r" b="b"/>
              <a:pathLst>
                <a:path w="553085" h="175260">
                  <a:moveTo>
                    <a:pt x="376408" y="0"/>
                  </a:moveTo>
                  <a:lnTo>
                    <a:pt x="175829" y="0"/>
                  </a:lnTo>
                  <a:lnTo>
                    <a:pt x="0" y="175216"/>
                  </a:lnTo>
                  <a:lnTo>
                    <a:pt x="552700" y="175216"/>
                  </a:lnTo>
                  <a:lnTo>
                    <a:pt x="37640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4800" y="3846296"/>
              <a:ext cx="1076325" cy="570865"/>
            </a:xfrm>
            <a:custGeom>
              <a:avLst/>
              <a:gdLst/>
              <a:ahLst/>
              <a:cxnLst/>
              <a:rect l="l" t="t" r="r" b="b"/>
              <a:pathLst>
                <a:path w="1076325" h="570864">
                  <a:moveTo>
                    <a:pt x="284365" y="0"/>
                  </a:moveTo>
                  <a:lnTo>
                    <a:pt x="0" y="0"/>
                  </a:lnTo>
                  <a:lnTo>
                    <a:pt x="0" y="570484"/>
                  </a:lnTo>
                  <a:lnTo>
                    <a:pt x="284365" y="570484"/>
                  </a:lnTo>
                  <a:lnTo>
                    <a:pt x="284365" y="0"/>
                  </a:lnTo>
                  <a:close/>
                </a:path>
                <a:path w="1076325" h="570864">
                  <a:moveTo>
                    <a:pt x="661238" y="0"/>
                  </a:moveTo>
                  <a:lnTo>
                    <a:pt x="422224" y="0"/>
                  </a:lnTo>
                  <a:lnTo>
                    <a:pt x="422224" y="570484"/>
                  </a:lnTo>
                  <a:lnTo>
                    <a:pt x="661238" y="570484"/>
                  </a:lnTo>
                  <a:lnTo>
                    <a:pt x="661238" y="0"/>
                  </a:lnTo>
                  <a:close/>
                </a:path>
                <a:path w="1076325" h="570864">
                  <a:moveTo>
                    <a:pt x="1076134" y="0"/>
                  </a:moveTo>
                  <a:lnTo>
                    <a:pt x="795439" y="0"/>
                  </a:lnTo>
                  <a:lnTo>
                    <a:pt x="795439" y="570484"/>
                  </a:lnTo>
                  <a:lnTo>
                    <a:pt x="1076134" y="570484"/>
                  </a:lnTo>
                  <a:lnTo>
                    <a:pt x="1076134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75735" y="4223260"/>
              <a:ext cx="68580" cy="193675"/>
            </a:xfrm>
            <a:custGeom>
              <a:avLst/>
              <a:gdLst/>
              <a:ahLst/>
              <a:cxnLst/>
              <a:rect l="l" t="t" r="r" b="b"/>
              <a:pathLst>
                <a:path w="68580" h="193675">
                  <a:moveTo>
                    <a:pt x="0" y="193516"/>
                  </a:moveTo>
                  <a:lnTo>
                    <a:pt x="68223" y="193516"/>
                  </a:lnTo>
                  <a:lnTo>
                    <a:pt x="68223" y="0"/>
                  </a:lnTo>
                  <a:lnTo>
                    <a:pt x="0" y="0"/>
                  </a:lnTo>
                  <a:lnTo>
                    <a:pt x="0" y="193516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712" y="4110252"/>
              <a:ext cx="253203" cy="32711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89160" y="3846296"/>
              <a:ext cx="363855" cy="570865"/>
            </a:xfrm>
            <a:custGeom>
              <a:avLst/>
              <a:gdLst/>
              <a:ahLst/>
              <a:cxnLst/>
              <a:rect l="l" t="t" r="r" b="b"/>
              <a:pathLst>
                <a:path w="363854" h="570864">
                  <a:moveTo>
                    <a:pt x="17856" y="0"/>
                  </a:moveTo>
                  <a:lnTo>
                    <a:pt x="0" y="0"/>
                  </a:lnTo>
                  <a:lnTo>
                    <a:pt x="0" y="570484"/>
                  </a:lnTo>
                  <a:lnTo>
                    <a:pt x="17856" y="570484"/>
                  </a:lnTo>
                  <a:lnTo>
                    <a:pt x="17856" y="0"/>
                  </a:lnTo>
                  <a:close/>
                </a:path>
                <a:path w="363854" h="570864">
                  <a:moveTo>
                    <a:pt x="363601" y="0"/>
                  </a:moveTo>
                  <a:lnTo>
                    <a:pt x="344360" y="0"/>
                  </a:lnTo>
                  <a:lnTo>
                    <a:pt x="344360" y="570484"/>
                  </a:lnTo>
                  <a:lnTo>
                    <a:pt x="363601" y="570484"/>
                  </a:lnTo>
                  <a:lnTo>
                    <a:pt x="36360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8555" y="3726878"/>
              <a:ext cx="1172210" cy="116205"/>
            </a:xfrm>
            <a:custGeom>
              <a:avLst/>
              <a:gdLst/>
              <a:ahLst/>
              <a:cxnLst/>
              <a:rect l="l" t="t" r="r" b="b"/>
              <a:pathLst>
                <a:path w="1172210" h="116204">
                  <a:moveTo>
                    <a:pt x="1010653" y="0"/>
                  </a:moveTo>
                  <a:lnTo>
                    <a:pt x="161651" y="0"/>
                  </a:lnTo>
                  <a:lnTo>
                    <a:pt x="0" y="115771"/>
                  </a:lnTo>
                  <a:lnTo>
                    <a:pt x="1171849" y="115771"/>
                  </a:lnTo>
                  <a:lnTo>
                    <a:pt x="1010653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96896" y="3698531"/>
              <a:ext cx="1376680" cy="961390"/>
            </a:xfrm>
            <a:custGeom>
              <a:avLst/>
              <a:gdLst/>
              <a:ahLst/>
              <a:cxnLst/>
              <a:rect l="l" t="t" r="r" b="b"/>
              <a:pathLst>
                <a:path w="1376679" h="961389">
                  <a:moveTo>
                    <a:pt x="263296" y="491337"/>
                  </a:moveTo>
                  <a:lnTo>
                    <a:pt x="204685" y="491337"/>
                  </a:lnTo>
                  <a:lnTo>
                    <a:pt x="204685" y="611200"/>
                  </a:lnTo>
                  <a:lnTo>
                    <a:pt x="263296" y="611200"/>
                  </a:lnTo>
                  <a:lnTo>
                    <a:pt x="263296" y="491337"/>
                  </a:lnTo>
                  <a:close/>
                </a:path>
                <a:path w="1376679" h="961389">
                  <a:moveTo>
                    <a:pt x="263296" y="239280"/>
                  </a:moveTo>
                  <a:lnTo>
                    <a:pt x="204685" y="239280"/>
                  </a:lnTo>
                  <a:lnTo>
                    <a:pt x="204685" y="359143"/>
                  </a:lnTo>
                  <a:lnTo>
                    <a:pt x="263296" y="359143"/>
                  </a:lnTo>
                  <a:lnTo>
                    <a:pt x="263296" y="239280"/>
                  </a:lnTo>
                  <a:close/>
                </a:path>
                <a:path w="1376679" h="961389">
                  <a:moveTo>
                    <a:pt x="376415" y="491337"/>
                  </a:moveTo>
                  <a:lnTo>
                    <a:pt x="317334" y="491337"/>
                  </a:lnTo>
                  <a:lnTo>
                    <a:pt x="317334" y="611200"/>
                  </a:lnTo>
                  <a:lnTo>
                    <a:pt x="376415" y="611200"/>
                  </a:lnTo>
                  <a:lnTo>
                    <a:pt x="376415" y="491337"/>
                  </a:lnTo>
                  <a:close/>
                </a:path>
                <a:path w="1376679" h="961389">
                  <a:moveTo>
                    <a:pt x="376415" y="239280"/>
                  </a:moveTo>
                  <a:lnTo>
                    <a:pt x="317334" y="239280"/>
                  </a:lnTo>
                  <a:lnTo>
                    <a:pt x="317334" y="359143"/>
                  </a:lnTo>
                  <a:lnTo>
                    <a:pt x="376415" y="359143"/>
                  </a:lnTo>
                  <a:lnTo>
                    <a:pt x="376415" y="239280"/>
                  </a:lnTo>
                  <a:close/>
                </a:path>
                <a:path w="1376679" h="961389">
                  <a:moveTo>
                    <a:pt x="710692" y="239280"/>
                  </a:moveTo>
                  <a:lnTo>
                    <a:pt x="665353" y="239280"/>
                  </a:lnTo>
                  <a:lnTo>
                    <a:pt x="665353" y="341299"/>
                  </a:lnTo>
                  <a:lnTo>
                    <a:pt x="710692" y="341299"/>
                  </a:lnTo>
                  <a:lnTo>
                    <a:pt x="710692" y="239280"/>
                  </a:lnTo>
                  <a:close/>
                </a:path>
                <a:path w="1376679" h="961389">
                  <a:moveTo>
                    <a:pt x="1055065" y="491337"/>
                  </a:moveTo>
                  <a:lnTo>
                    <a:pt x="996899" y="491337"/>
                  </a:lnTo>
                  <a:lnTo>
                    <a:pt x="996899" y="611200"/>
                  </a:lnTo>
                  <a:lnTo>
                    <a:pt x="1055065" y="611200"/>
                  </a:lnTo>
                  <a:lnTo>
                    <a:pt x="1055065" y="491337"/>
                  </a:lnTo>
                  <a:close/>
                </a:path>
                <a:path w="1376679" h="961389">
                  <a:moveTo>
                    <a:pt x="1055065" y="239280"/>
                  </a:moveTo>
                  <a:lnTo>
                    <a:pt x="996899" y="239280"/>
                  </a:lnTo>
                  <a:lnTo>
                    <a:pt x="996899" y="359143"/>
                  </a:lnTo>
                  <a:lnTo>
                    <a:pt x="1055065" y="359143"/>
                  </a:lnTo>
                  <a:lnTo>
                    <a:pt x="1055065" y="239280"/>
                  </a:lnTo>
                  <a:close/>
                </a:path>
                <a:path w="1376679" h="961389">
                  <a:moveTo>
                    <a:pt x="1168628" y="491337"/>
                  </a:moveTo>
                  <a:lnTo>
                    <a:pt x="1109103" y="491337"/>
                  </a:lnTo>
                  <a:lnTo>
                    <a:pt x="1109103" y="611200"/>
                  </a:lnTo>
                  <a:lnTo>
                    <a:pt x="1168628" y="611200"/>
                  </a:lnTo>
                  <a:lnTo>
                    <a:pt x="1168628" y="491337"/>
                  </a:lnTo>
                  <a:close/>
                </a:path>
                <a:path w="1376679" h="961389">
                  <a:moveTo>
                    <a:pt x="1168628" y="239280"/>
                  </a:moveTo>
                  <a:lnTo>
                    <a:pt x="1109103" y="239280"/>
                  </a:lnTo>
                  <a:lnTo>
                    <a:pt x="1109103" y="359143"/>
                  </a:lnTo>
                  <a:lnTo>
                    <a:pt x="1168628" y="359143"/>
                  </a:lnTo>
                  <a:lnTo>
                    <a:pt x="1168628" y="239280"/>
                  </a:lnTo>
                  <a:close/>
                </a:path>
                <a:path w="1376679" h="961389">
                  <a:moveTo>
                    <a:pt x="1376095" y="179336"/>
                  </a:moveTo>
                  <a:lnTo>
                    <a:pt x="1224038" y="65493"/>
                  </a:lnTo>
                  <a:lnTo>
                    <a:pt x="1224038" y="179336"/>
                  </a:lnTo>
                  <a:lnTo>
                    <a:pt x="1224038" y="718248"/>
                  </a:lnTo>
                  <a:lnTo>
                    <a:pt x="943343" y="718248"/>
                  </a:lnTo>
                  <a:lnTo>
                    <a:pt x="943343" y="179336"/>
                  </a:lnTo>
                  <a:lnTo>
                    <a:pt x="1224038" y="179336"/>
                  </a:lnTo>
                  <a:lnTo>
                    <a:pt x="1224038" y="65493"/>
                  </a:lnTo>
                  <a:lnTo>
                    <a:pt x="1192530" y="41897"/>
                  </a:lnTo>
                  <a:lnTo>
                    <a:pt x="1192530" y="119849"/>
                  </a:lnTo>
                  <a:lnTo>
                    <a:pt x="883348" y="119849"/>
                  </a:lnTo>
                  <a:lnTo>
                    <a:pt x="883348" y="179336"/>
                  </a:lnTo>
                  <a:lnTo>
                    <a:pt x="883348" y="718248"/>
                  </a:lnTo>
                  <a:lnTo>
                    <a:pt x="836625" y="718248"/>
                  </a:lnTo>
                  <a:lnTo>
                    <a:pt x="836625" y="504964"/>
                  </a:lnTo>
                  <a:lnTo>
                    <a:pt x="837552" y="504609"/>
                  </a:lnTo>
                  <a:lnTo>
                    <a:pt x="836625" y="500507"/>
                  </a:lnTo>
                  <a:lnTo>
                    <a:pt x="836625" y="179336"/>
                  </a:lnTo>
                  <a:lnTo>
                    <a:pt x="883348" y="179336"/>
                  </a:lnTo>
                  <a:lnTo>
                    <a:pt x="883348" y="119849"/>
                  </a:lnTo>
                  <a:lnTo>
                    <a:pt x="776630" y="119849"/>
                  </a:lnTo>
                  <a:lnTo>
                    <a:pt x="776630" y="179336"/>
                  </a:lnTo>
                  <a:lnTo>
                    <a:pt x="776630" y="401307"/>
                  </a:lnTo>
                  <a:lnTo>
                    <a:pt x="776630" y="551726"/>
                  </a:lnTo>
                  <a:lnTo>
                    <a:pt x="776630" y="718248"/>
                  </a:lnTo>
                  <a:lnTo>
                    <a:pt x="749185" y="718248"/>
                  </a:lnTo>
                  <a:lnTo>
                    <a:pt x="749185" y="551726"/>
                  </a:lnTo>
                  <a:lnTo>
                    <a:pt x="776630" y="551726"/>
                  </a:lnTo>
                  <a:lnTo>
                    <a:pt x="776630" y="401307"/>
                  </a:lnTo>
                  <a:lnTo>
                    <a:pt x="773658" y="399046"/>
                  </a:lnTo>
                  <a:lnTo>
                    <a:pt x="773658" y="492252"/>
                  </a:lnTo>
                  <a:lnTo>
                    <a:pt x="713460" y="492252"/>
                  </a:lnTo>
                  <a:lnTo>
                    <a:pt x="713460" y="551726"/>
                  </a:lnTo>
                  <a:lnTo>
                    <a:pt x="713460" y="718248"/>
                  </a:lnTo>
                  <a:lnTo>
                    <a:pt x="665365" y="718248"/>
                  </a:lnTo>
                  <a:lnTo>
                    <a:pt x="665365" y="551726"/>
                  </a:lnTo>
                  <a:lnTo>
                    <a:pt x="713460" y="551726"/>
                  </a:lnTo>
                  <a:lnTo>
                    <a:pt x="713460" y="492252"/>
                  </a:lnTo>
                  <a:lnTo>
                    <a:pt x="630110" y="492252"/>
                  </a:lnTo>
                  <a:lnTo>
                    <a:pt x="630110" y="551726"/>
                  </a:lnTo>
                  <a:lnTo>
                    <a:pt x="630110" y="718248"/>
                  </a:lnTo>
                  <a:lnTo>
                    <a:pt x="598970" y="718248"/>
                  </a:lnTo>
                  <a:lnTo>
                    <a:pt x="598970" y="551726"/>
                  </a:lnTo>
                  <a:lnTo>
                    <a:pt x="630110" y="551726"/>
                  </a:lnTo>
                  <a:lnTo>
                    <a:pt x="630110" y="492252"/>
                  </a:lnTo>
                  <a:lnTo>
                    <a:pt x="604659" y="492252"/>
                  </a:lnTo>
                  <a:lnTo>
                    <a:pt x="606285" y="487667"/>
                  </a:lnTo>
                  <a:lnTo>
                    <a:pt x="631494" y="452907"/>
                  </a:lnTo>
                  <a:lnTo>
                    <a:pt x="671309" y="433222"/>
                  </a:lnTo>
                  <a:lnTo>
                    <a:pt x="685050" y="431876"/>
                  </a:lnTo>
                  <a:lnTo>
                    <a:pt x="699719" y="432765"/>
                  </a:lnTo>
                  <a:lnTo>
                    <a:pt x="740460" y="448322"/>
                  </a:lnTo>
                  <a:lnTo>
                    <a:pt x="769340" y="480809"/>
                  </a:lnTo>
                  <a:lnTo>
                    <a:pt x="773658" y="492252"/>
                  </a:lnTo>
                  <a:lnTo>
                    <a:pt x="773658" y="399046"/>
                  </a:lnTo>
                  <a:lnTo>
                    <a:pt x="735901" y="379717"/>
                  </a:lnTo>
                  <a:lnTo>
                    <a:pt x="698792" y="372389"/>
                  </a:lnTo>
                  <a:lnTo>
                    <a:pt x="680961" y="372389"/>
                  </a:lnTo>
                  <a:lnTo>
                    <a:pt x="626440" y="386105"/>
                  </a:lnTo>
                  <a:lnTo>
                    <a:pt x="598970" y="402577"/>
                  </a:lnTo>
                  <a:lnTo>
                    <a:pt x="598970" y="179336"/>
                  </a:lnTo>
                  <a:lnTo>
                    <a:pt x="776630" y="179336"/>
                  </a:lnTo>
                  <a:lnTo>
                    <a:pt x="776630" y="119849"/>
                  </a:lnTo>
                  <a:lnTo>
                    <a:pt x="538988" y="119849"/>
                  </a:lnTo>
                  <a:lnTo>
                    <a:pt x="538988" y="179336"/>
                  </a:lnTo>
                  <a:lnTo>
                    <a:pt x="538988" y="718248"/>
                  </a:lnTo>
                  <a:lnTo>
                    <a:pt x="492264" y="718248"/>
                  </a:lnTo>
                  <a:lnTo>
                    <a:pt x="492264" y="179336"/>
                  </a:lnTo>
                  <a:lnTo>
                    <a:pt x="538988" y="179336"/>
                  </a:lnTo>
                  <a:lnTo>
                    <a:pt x="538988" y="119849"/>
                  </a:lnTo>
                  <a:lnTo>
                    <a:pt x="432269" y="119849"/>
                  </a:lnTo>
                  <a:lnTo>
                    <a:pt x="432269" y="179336"/>
                  </a:lnTo>
                  <a:lnTo>
                    <a:pt x="432269" y="718248"/>
                  </a:lnTo>
                  <a:lnTo>
                    <a:pt x="147904" y="718248"/>
                  </a:lnTo>
                  <a:lnTo>
                    <a:pt x="147904" y="179336"/>
                  </a:lnTo>
                  <a:lnTo>
                    <a:pt x="432269" y="179336"/>
                  </a:lnTo>
                  <a:lnTo>
                    <a:pt x="432269" y="119849"/>
                  </a:lnTo>
                  <a:lnTo>
                    <a:pt x="181406" y="119849"/>
                  </a:lnTo>
                  <a:lnTo>
                    <a:pt x="270624" y="59486"/>
                  </a:lnTo>
                  <a:lnTo>
                    <a:pt x="1108633" y="59486"/>
                  </a:lnTo>
                  <a:lnTo>
                    <a:pt x="1192530" y="119849"/>
                  </a:lnTo>
                  <a:lnTo>
                    <a:pt x="1192530" y="41897"/>
                  </a:lnTo>
                  <a:lnTo>
                    <a:pt x="1136586" y="0"/>
                  </a:lnTo>
                  <a:lnTo>
                    <a:pt x="239039" y="0"/>
                  </a:lnTo>
                  <a:lnTo>
                    <a:pt x="0" y="179336"/>
                  </a:lnTo>
                  <a:lnTo>
                    <a:pt x="87922" y="179336"/>
                  </a:lnTo>
                  <a:lnTo>
                    <a:pt x="87922" y="718248"/>
                  </a:lnTo>
                  <a:lnTo>
                    <a:pt x="0" y="718248"/>
                  </a:lnTo>
                  <a:lnTo>
                    <a:pt x="0" y="781380"/>
                  </a:lnTo>
                  <a:lnTo>
                    <a:pt x="517474" y="781380"/>
                  </a:lnTo>
                  <a:lnTo>
                    <a:pt x="337489" y="961174"/>
                  </a:lnTo>
                  <a:lnTo>
                    <a:pt x="1041806" y="961174"/>
                  </a:lnTo>
                  <a:lnTo>
                    <a:pt x="901192" y="820724"/>
                  </a:lnTo>
                  <a:lnTo>
                    <a:pt x="901192" y="900785"/>
                  </a:lnTo>
                  <a:lnTo>
                    <a:pt x="478066" y="900785"/>
                  </a:lnTo>
                  <a:lnTo>
                    <a:pt x="598055" y="781380"/>
                  </a:lnTo>
                  <a:lnTo>
                    <a:pt x="781227" y="781380"/>
                  </a:lnTo>
                  <a:lnTo>
                    <a:pt x="901192" y="900785"/>
                  </a:lnTo>
                  <a:lnTo>
                    <a:pt x="901192" y="820724"/>
                  </a:lnTo>
                  <a:lnTo>
                    <a:pt x="861809" y="781380"/>
                  </a:lnTo>
                  <a:lnTo>
                    <a:pt x="1376095" y="781380"/>
                  </a:lnTo>
                  <a:lnTo>
                    <a:pt x="1376095" y="718248"/>
                  </a:lnTo>
                  <a:lnTo>
                    <a:pt x="1284033" y="718248"/>
                  </a:lnTo>
                  <a:lnTo>
                    <a:pt x="1284033" y="179336"/>
                  </a:lnTo>
                  <a:lnTo>
                    <a:pt x="1376095" y="179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19115" y="4578095"/>
              <a:ext cx="2161540" cy="792480"/>
            </a:xfrm>
            <a:custGeom>
              <a:avLst/>
              <a:gdLst/>
              <a:ahLst/>
              <a:cxnLst/>
              <a:rect l="l" t="t" r="r" b="b"/>
              <a:pathLst>
                <a:path w="2161540" h="792479">
                  <a:moveTo>
                    <a:pt x="2161032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2161032" y="792479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AAE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707123" y="1484375"/>
            <a:ext cx="2100580" cy="875030"/>
            <a:chOff x="6707123" y="1484375"/>
            <a:chExt cx="2100580" cy="875030"/>
          </a:xfrm>
        </p:grpSpPr>
        <p:sp>
          <p:nvSpPr>
            <p:cNvPr id="29" name="object 29"/>
            <p:cNvSpPr/>
            <p:nvPr/>
          </p:nvSpPr>
          <p:spPr>
            <a:xfrm>
              <a:off x="6713219" y="1926335"/>
              <a:ext cx="567055" cy="333375"/>
            </a:xfrm>
            <a:custGeom>
              <a:avLst/>
              <a:gdLst/>
              <a:ahLst/>
              <a:cxnLst/>
              <a:rect l="l" t="t" r="r" b="b"/>
              <a:pathLst>
                <a:path w="567054" h="333375">
                  <a:moveTo>
                    <a:pt x="0" y="0"/>
                  </a:moveTo>
                  <a:lnTo>
                    <a:pt x="566674" y="3333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455" y="1484375"/>
              <a:ext cx="967740" cy="87477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119115" y="4578096"/>
            <a:ext cx="2161540" cy="7924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540" algn="ctr">
              <a:lnSpc>
                <a:spcPts val="2780"/>
              </a:lnSpc>
              <a:spcBef>
                <a:spcPts val="185"/>
              </a:spcBef>
            </a:pP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" algn="ctr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05502" y="3046222"/>
            <a:ext cx="2487930" cy="1832610"/>
            <a:chOff x="4905502" y="3046222"/>
            <a:chExt cx="2487930" cy="18326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236" y="4049268"/>
              <a:ext cx="551688" cy="8290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911852" y="3052572"/>
              <a:ext cx="1289050" cy="1525905"/>
            </a:xfrm>
            <a:custGeom>
              <a:avLst/>
              <a:gdLst/>
              <a:ahLst/>
              <a:cxnLst/>
              <a:rect l="l" t="t" r="r" b="b"/>
              <a:pathLst>
                <a:path w="1289050" h="1525904">
                  <a:moveTo>
                    <a:pt x="0" y="0"/>
                  </a:moveTo>
                  <a:lnTo>
                    <a:pt x="1289050" y="1525523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066915" y="3077337"/>
            <a:ext cx="13544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MAC,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DigSig&amp;PKI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0738" y="5396585"/>
            <a:ext cx="22015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passwords,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tokens,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2000" spc="-65" dirty="0">
                <a:latin typeface="Arial"/>
                <a:cs typeface="Arial"/>
              </a:rPr>
              <a:t>OTP,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04282" y="5405120"/>
            <a:ext cx="18897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crypto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protocols,</a:t>
            </a:r>
            <a:endParaRPr sz="2000">
              <a:latin typeface="Arial"/>
              <a:cs typeface="Arial"/>
            </a:endParaRPr>
          </a:p>
          <a:p>
            <a:pPr marL="869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e.g. IPSec,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7797" y="5411216"/>
            <a:ext cx="18897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crypto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protocols,</a:t>
            </a:r>
            <a:endParaRPr sz="20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e.g. TLS,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335" y="2012632"/>
            <a:ext cx="2804160" cy="4816475"/>
            <a:chOff x="21335" y="2012632"/>
            <a:chExt cx="2804160" cy="481647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3512807"/>
              <a:ext cx="827532" cy="11151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78001" y="2017395"/>
              <a:ext cx="354965" cy="708025"/>
            </a:xfrm>
            <a:custGeom>
              <a:avLst/>
              <a:gdLst/>
              <a:ahLst/>
              <a:cxnLst/>
              <a:rect l="l" t="t" r="r" b="b"/>
              <a:pathLst>
                <a:path w="354965" h="708025">
                  <a:moveTo>
                    <a:pt x="119506" y="0"/>
                  </a:moveTo>
                  <a:lnTo>
                    <a:pt x="46202" y="14858"/>
                  </a:lnTo>
                  <a:lnTo>
                    <a:pt x="140715" y="480694"/>
                  </a:lnTo>
                  <a:lnTo>
                    <a:pt x="0" y="509269"/>
                  </a:lnTo>
                  <a:lnTo>
                    <a:pt x="224891" y="707516"/>
                  </a:lnTo>
                  <a:lnTo>
                    <a:pt x="354723" y="437388"/>
                  </a:lnTo>
                  <a:lnTo>
                    <a:pt x="214020" y="465835"/>
                  </a:lnTo>
                  <a:lnTo>
                    <a:pt x="1195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8001" y="2017395"/>
              <a:ext cx="354965" cy="708025"/>
            </a:xfrm>
            <a:custGeom>
              <a:avLst/>
              <a:gdLst/>
              <a:ahLst/>
              <a:cxnLst/>
              <a:rect l="l" t="t" r="r" b="b"/>
              <a:pathLst>
                <a:path w="354965" h="708025">
                  <a:moveTo>
                    <a:pt x="0" y="509269"/>
                  </a:moveTo>
                  <a:lnTo>
                    <a:pt x="140715" y="480694"/>
                  </a:lnTo>
                  <a:lnTo>
                    <a:pt x="46202" y="14858"/>
                  </a:lnTo>
                  <a:lnTo>
                    <a:pt x="119506" y="0"/>
                  </a:lnTo>
                  <a:lnTo>
                    <a:pt x="214020" y="465835"/>
                  </a:lnTo>
                  <a:lnTo>
                    <a:pt x="354723" y="437388"/>
                  </a:lnTo>
                  <a:lnTo>
                    <a:pt x="224891" y="707516"/>
                  </a:lnTo>
                  <a:lnTo>
                    <a:pt x="0" y="5092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813" y="2719578"/>
              <a:ext cx="2775585" cy="4095115"/>
            </a:xfrm>
            <a:custGeom>
              <a:avLst/>
              <a:gdLst/>
              <a:ahLst/>
              <a:cxnLst/>
              <a:rect l="l" t="t" r="r" b="b"/>
              <a:pathLst>
                <a:path w="2775585" h="4095115">
                  <a:moveTo>
                    <a:pt x="0" y="2047494"/>
                  </a:moveTo>
                  <a:lnTo>
                    <a:pt x="533" y="1990183"/>
                  </a:lnTo>
                  <a:lnTo>
                    <a:pt x="2123" y="1933262"/>
                  </a:lnTo>
                  <a:lnTo>
                    <a:pt x="4756" y="1876751"/>
                  </a:lnTo>
                  <a:lnTo>
                    <a:pt x="8418" y="1820670"/>
                  </a:lnTo>
                  <a:lnTo>
                    <a:pt x="13095" y="1765041"/>
                  </a:lnTo>
                  <a:lnTo>
                    <a:pt x="18773" y="1709883"/>
                  </a:lnTo>
                  <a:lnTo>
                    <a:pt x="25439" y="1655218"/>
                  </a:lnTo>
                  <a:lnTo>
                    <a:pt x="33078" y="1601065"/>
                  </a:lnTo>
                  <a:lnTo>
                    <a:pt x="41677" y="1547446"/>
                  </a:lnTo>
                  <a:lnTo>
                    <a:pt x="51221" y="1494381"/>
                  </a:lnTo>
                  <a:lnTo>
                    <a:pt x="61698" y="1441890"/>
                  </a:lnTo>
                  <a:lnTo>
                    <a:pt x="73091" y="1389993"/>
                  </a:lnTo>
                  <a:lnTo>
                    <a:pt x="85389" y="1338712"/>
                  </a:lnTo>
                  <a:lnTo>
                    <a:pt x="98577" y="1288067"/>
                  </a:lnTo>
                  <a:lnTo>
                    <a:pt x="112641" y="1238078"/>
                  </a:lnTo>
                  <a:lnTo>
                    <a:pt x="127567" y="1188767"/>
                  </a:lnTo>
                  <a:lnTo>
                    <a:pt x="143341" y="1140152"/>
                  </a:lnTo>
                  <a:lnTo>
                    <a:pt x="159950" y="1092256"/>
                  </a:lnTo>
                  <a:lnTo>
                    <a:pt x="177379" y="1045098"/>
                  </a:lnTo>
                  <a:lnTo>
                    <a:pt x="195614" y="998700"/>
                  </a:lnTo>
                  <a:lnTo>
                    <a:pt x="214642" y="953081"/>
                  </a:lnTo>
                  <a:lnTo>
                    <a:pt x="234449" y="908262"/>
                  </a:lnTo>
                  <a:lnTo>
                    <a:pt x="255021" y="864263"/>
                  </a:lnTo>
                  <a:lnTo>
                    <a:pt x="276343" y="821106"/>
                  </a:lnTo>
                  <a:lnTo>
                    <a:pt x="298402" y="778810"/>
                  </a:lnTo>
                  <a:lnTo>
                    <a:pt x="321185" y="737397"/>
                  </a:lnTo>
                  <a:lnTo>
                    <a:pt x="344677" y="696886"/>
                  </a:lnTo>
                  <a:lnTo>
                    <a:pt x="368864" y="657299"/>
                  </a:lnTo>
                  <a:lnTo>
                    <a:pt x="393732" y="618655"/>
                  </a:lnTo>
                  <a:lnTo>
                    <a:pt x="419267" y="580976"/>
                  </a:lnTo>
                  <a:lnTo>
                    <a:pt x="445456" y="544281"/>
                  </a:lnTo>
                  <a:lnTo>
                    <a:pt x="472285" y="508592"/>
                  </a:lnTo>
                  <a:lnTo>
                    <a:pt x="499740" y="473928"/>
                  </a:lnTo>
                  <a:lnTo>
                    <a:pt x="527806" y="440311"/>
                  </a:lnTo>
                  <a:lnTo>
                    <a:pt x="556470" y="407761"/>
                  </a:lnTo>
                  <a:lnTo>
                    <a:pt x="585718" y="376299"/>
                  </a:lnTo>
                  <a:lnTo>
                    <a:pt x="615536" y="345944"/>
                  </a:lnTo>
                  <a:lnTo>
                    <a:pt x="645910" y="316718"/>
                  </a:lnTo>
                  <a:lnTo>
                    <a:pt x="676827" y="288641"/>
                  </a:lnTo>
                  <a:lnTo>
                    <a:pt x="708271" y="261733"/>
                  </a:lnTo>
                  <a:lnTo>
                    <a:pt x="740230" y="236016"/>
                  </a:lnTo>
                  <a:lnTo>
                    <a:pt x="772690" y="211509"/>
                  </a:lnTo>
                  <a:lnTo>
                    <a:pt x="805636" y="188233"/>
                  </a:lnTo>
                  <a:lnTo>
                    <a:pt x="839055" y="166209"/>
                  </a:lnTo>
                  <a:lnTo>
                    <a:pt x="872933" y="145457"/>
                  </a:lnTo>
                  <a:lnTo>
                    <a:pt x="907255" y="125997"/>
                  </a:lnTo>
                  <a:lnTo>
                    <a:pt x="942009" y="107851"/>
                  </a:lnTo>
                  <a:lnTo>
                    <a:pt x="977179" y="91039"/>
                  </a:lnTo>
                  <a:lnTo>
                    <a:pt x="1012753" y="75581"/>
                  </a:lnTo>
                  <a:lnTo>
                    <a:pt x="1048716" y="61497"/>
                  </a:lnTo>
                  <a:lnTo>
                    <a:pt x="1085054" y="48809"/>
                  </a:lnTo>
                  <a:lnTo>
                    <a:pt x="1121754" y="37537"/>
                  </a:lnTo>
                  <a:lnTo>
                    <a:pt x="1158801" y="27701"/>
                  </a:lnTo>
                  <a:lnTo>
                    <a:pt x="1196181" y="19322"/>
                  </a:lnTo>
                  <a:lnTo>
                    <a:pt x="1233882" y="12421"/>
                  </a:lnTo>
                  <a:lnTo>
                    <a:pt x="1271888" y="7017"/>
                  </a:lnTo>
                  <a:lnTo>
                    <a:pt x="1310186" y="3132"/>
                  </a:lnTo>
                  <a:lnTo>
                    <a:pt x="1348762" y="786"/>
                  </a:lnTo>
                  <a:lnTo>
                    <a:pt x="1387602" y="0"/>
                  </a:lnTo>
                  <a:lnTo>
                    <a:pt x="1426440" y="786"/>
                  </a:lnTo>
                  <a:lnTo>
                    <a:pt x="1465014" y="3132"/>
                  </a:lnTo>
                  <a:lnTo>
                    <a:pt x="1503310" y="7017"/>
                  </a:lnTo>
                  <a:lnTo>
                    <a:pt x="1541314" y="12421"/>
                  </a:lnTo>
                  <a:lnTo>
                    <a:pt x="1579013" y="19322"/>
                  </a:lnTo>
                  <a:lnTo>
                    <a:pt x="1616393" y="27701"/>
                  </a:lnTo>
                  <a:lnTo>
                    <a:pt x="1653439" y="37537"/>
                  </a:lnTo>
                  <a:lnTo>
                    <a:pt x="1690137" y="48809"/>
                  </a:lnTo>
                  <a:lnTo>
                    <a:pt x="1726474" y="61497"/>
                  </a:lnTo>
                  <a:lnTo>
                    <a:pt x="1762436" y="75581"/>
                  </a:lnTo>
                  <a:lnTo>
                    <a:pt x="1798009" y="91039"/>
                  </a:lnTo>
                  <a:lnTo>
                    <a:pt x="1833179" y="107851"/>
                  </a:lnTo>
                  <a:lnTo>
                    <a:pt x="1867932" y="125997"/>
                  </a:lnTo>
                  <a:lnTo>
                    <a:pt x="1902254" y="145457"/>
                  </a:lnTo>
                  <a:lnTo>
                    <a:pt x="1936132" y="166209"/>
                  </a:lnTo>
                  <a:lnTo>
                    <a:pt x="1969550" y="188233"/>
                  </a:lnTo>
                  <a:lnTo>
                    <a:pt x="2002496" y="211509"/>
                  </a:lnTo>
                  <a:lnTo>
                    <a:pt x="2034956" y="236016"/>
                  </a:lnTo>
                  <a:lnTo>
                    <a:pt x="2066915" y="261733"/>
                  </a:lnTo>
                  <a:lnTo>
                    <a:pt x="2098360" y="288641"/>
                  </a:lnTo>
                  <a:lnTo>
                    <a:pt x="2129276" y="316718"/>
                  </a:lnTo>
                  <a:lnTo>
                    <a:pt x="2159650" y="345944"/>
                  </a:lnTo>
                  <a:lnTo>
                    <a:pt x="2189469" y="376299"/>
                  </a:lnTo>
                  <a:lnTo>
                    <a:pt x="2218717" y="407761"/>
                  </a:lnTo>
                  <a:lnTo>
                    <a:pt x="2247381" y="440311"/>
                  </a:lnTo>
                  <a:lnTo>
                    <a:pt x="2275448" y="473928"/>
                  </a:lnTo>
                  <a:lnTo>
                    <a:pt x="2302902" y="508592"/>
                  </a:lnTo>
                  <a:lnTo>
                    <a:pt x="2329732" y="544281"/>
                  </a:lnTo>
                  <a:lnTo>
                    <a:pt x="2355921" y="580976"/>
                  </a:lnTo>
                  <a:lnTo>
                    <a:pt x="2381457" y="618655"/>
                  </a:lnTo>
                  <a:lnTo>
                    <a:pt x="2406326" y="657299"/>
                  </a:lnTo>
                  <a:lnTo>
                    <a:pt x="2430513" y="696886"/>
                  </a:lnTo>
                  <a:lnTo>
                    <a:pt x="2454006" y="737397"/>
                  </a:lnTo>
                  <a:lnTo>
                    <a:pt x="2476789" y="778810"/>
                  </a:lnTo>
                  <a:lnTo>
                    <a:pt x="2498849" y="821106"/>
                  </a:lnTo>
                  <a:lnTo>
                    <a:pt x="2520172" y="864263"/>
                  </a:lnTo>
                  <a:lnTo>
                    <a:pt x="2540744" y="908262"/>
                  </a:lnTo>
                  <a:lnTo>
                    <a:pt x="2560551" y="953081"/>
                  </a:lnTo>
                  <a:lnTo>
                    <a:pt x="2579580" y="998700"/>
                  </a:lnTo>
                  <a:lnTo>
                    <a:pt x="2597816" y="1045098"/>
                  </a:lnTo>
                  <a:lnTo>
                    <a:pt x="2615246" y="1092256"/>
                  </a:lnTo>
                  <a:lnTo>
                    <a:pt x="2631855" y="1140152"/>
                  </a:lnTo>
                  <a:lnTo>
                    <a:pt x="2647630" y="1188767"/>
                  </a:lnTo>
                  <a:lnTo>
                    <a:pt x="2662557" y="1238078"/>
                  </a:lnTo>
                  <a:lnTo>
                    <a:pt x="2676621" y="1288067"/>
                  </a:lnTo>
                  <a:lnTo>
                    <a:pt x="2689809" y="1338712"/>
                  </a:lnTo>
                  <a:lnTo>
                    <a:pt x="2702108" y="1389993"/>
                  </a:lnTo>
                  <a:lnTo>
                    <a:pt x="2713502" y="1441890"/>
                  </a:lnTo>
                  <a:lnTo>
                    <a:pt x="2723979" y="1494381"/>
                  </a:lnTo>
                  <a:lnTo>
                    <a:pt x="2733524" y="1547446"/>
                  </a:lnTo>
                  <a:lnTo>
                    <a:pt x="2742123" y="1601065"/>
                  </a:lnTo>
                  <a:lnTo>
                    <a:pt x="2749763" y="1655218"/>
                  </a:lnTo>
                  <a:lnTo>
                    <a:pt x="2756429" y="1709883"/>
                  </a:lnTo>
                  <a:lnTo>
                    <a:pt x="2762107" y="1765041"/>
                  </a:lnTo>
                  <a:lnTo>
                    <a:pt x="2766785" y="1820670"/>
                  </a:lnTo>
                  <a:lnTo>
                    <a:pt x="2770447" y="1876751"/>
                  </a:lnTo>
                  <a:lnTo>
                    <a:pt x="2773080" y="1933262"/>
                  </a:lnTo>
                  <a:lnTo>
                    <a:pt x="2774670" y="1990183"/>
                  </a:lnTo>
                  <a:lnTo>
                    <a:pt x="2775204" y="2047494"/>
                  </a:lnTo>
                  <a:lnTo>
                    <a:pt x="2774670" y="2104804"/>
                  </a:lnTo>
                  <a:lnTo>
                    <a:pt x="2773080" y="2161724"/>
                  </a:lnTo>
                  <a:lnTo>
                    <a:pt x="2770447" y="2218235"/>
                  </a:lnTo>
                  <a:lnTo>
                    <a:pt x="2766785" y="2274315"/>
                  </a:lnTo>
                  <a:lnTo>
                    <a:pt x="2762107" y="2329943"/>
                  </a:lnTo>
                  <a:lnTo>
                    <a:pt x="2756429" y="2385100"/>
                  </a:lnTo>
                  <a:lnTo>
                    <a:pt x="2749763" y="2439765"/>
                  </a:lnTo>
                  <a:lnTo>
                    <a:pt x="2742123" y="2493918"/>
                  </a:lnTo>
                  <a:lnTo>
                    <a:pt x="2733524" y="2547537"/>
                  </a:lnTo>
                  <a:lnTo>
                    <a:pt x="2723979" y="2600602"/>
                  </a:lnTo>
                  <a:lnTo>
                    <a:pt x="2713502" y="2653093"/>
                  </a:lnTo>
                  <a:lnTo>
                    <a:pt x="2702108" y="2704989"/>
                  </a:lnTo>
                  <a:lnTo>
                    <a:pt x="2689809" y="2756270"/>
                  </a:lnTo>
                  <a:lnTo>
                    <a:pt x="2676621" y="2806915"/>
                  </a:lnTo>
                  <a:lnTo>
                    <a:pt x="2662557" y="2856903"/>
                  </a:lnTo>
                  <a:lnTo>
                    <a:pt x="2647630" y="2906215"/>
                  </a:lnTo>
                  <a:lnTo>
                    <a:pt x="2631855" y="2954829"/>
                  </a:lnTo>
                  <a:lnTo>
                    <a:pt x="2615246" y="3002725"/>
                  </a:lnTo>
                  <a:lnTo>
                    <a:pt x="2597816" y="3049883"/>
                  </a:lnTo>
                  <a:lnTo>
                    <a:pt x="2579580" y="3096282"/>
                  </a:lnTo>
                  <a:lnTo>
                    <a:pt x="2560551" y="3141901"/>
                  </a:lnTo>
                  <a:lnTo>
                    <a:pt x="2540744" y="3186720"/>
                  </a:lnTo>
                  <a:lnTo>
                    <a:pt x="2520172" y="3230718"/>
                  </a:lnTo>
                  <a:lnTo>
                    <a:pt x="2498849" y="3273876"/>
                  </a:lnTo>
                  <a:lnTo>
                    <a:pt x="2476789" y="3316171"/>
                  </a:lnTo>
                  <a:lnTo>
                    <a:pt x="2454006" y="3357585"/>
                  </a:lnTo>
                  <a:lnTo>
                    <a:pt x="2430513" y="3398096"/>
                  </a:lnTo>
                  <a:lnTo>
                    <a:pt x="2406326" y="3437683"/>
                  </a:lnTo>
                  <a:lnTo>
                    <a:pt x="2381457" y="3476327"/>
                  </a:lnTo>
                  <a:lnTo>
                    <a:pt x="2355921" y="3514007"/>
                  </a:lnTo>
                  <a:lnTo>
                    <a:pt x="2329732" y="3550701"/>
                  </a:lnTo>
                  <a:lnTo>
                    <a:pt x="2302902" y="3586391"/>
                  </a:lnTo>
                  <a:lnTo>
                    <a:pt x="2275448" y="3621054"/>
                  </a:lnTo>
                  <a:lnTo>
                    <a:pt x="2247381" y="3654672"/>
                  </a:lnTo>
                  <a:lnTo>
                    <a:pt x="2218717" y="3687222"/>
                  </a:lnTo>
                  <a:lnTo>
                    <a:pt x="2189469" y="3718685"/>
                  </a:lnTo>
                  <a:lnTo>
                    <a:pt x="2159650" y="3749040"/>
                  </a:lnTo>
                  <a:lnTo>
                    <a:pt x="2129276" y="3778266"/>
                  </a:lnTo>
                  <a:lnTo>
                    <a:pt x="2098360" y="3806343"/>
                  </a:lnTo>
                  <a:lnTo>
                    <a:pt x="2066915" y="3833251"/>
                  </a:lnTo>
                  <a:lnTo>
                    <a:pt x="2034956" y="3858969"/>
                  </a:lnTo>
                  <a:lnTo>
                    <a:pt x="2002496" y="3883476"/>
                  </a:lnTo>
                  <a:lnTo>
                    <a:pt x="1969550" y="3906752"/>
                  </a:lnTo>
                  <a:lnTo>
                    <a:pt x="1936132" y="3928777"/>
                  </a:lnTo>
                  <a:lnTo>
                    <a:pt x="1902254" y="3949529"/>
                  </a:lnTo>
                  <a:lnTo>
                    <a:pt x="1867932" y="3968988"/>
                  </a:lnTo>
                  <a:lnTo>
                    <a:pt x="1833179" y="3987135"/>
                  </a:lnTo>
                  <a:lnTo>
                    <a:pt x="1798009" y="4003947"/>
                  </a:lnTo>
                  <a:lnTo>
                    <a:pt x="1762436" y="4019405"/>
                  </a:lnTo>
                  <a:lnTo>
                    <a:pt x="1726474" y="4033489"/>
                  </a:lnTo>
                  <a:lnTo>
                    <a:pt x="1690137" y="4046177"/>
                  </a:lnTo>
                  <a:lnTo>
                    <a:pt x="1653439" y="4057449"/>
                  </a:lnTo>
                  <a:lnTo>
                    <a:pt x="1616393" y="4067285"/>
                  </a:lnTo>
                  <a:lnTo>
                    <a:pt x="1579013" y="4075664"/>
                  </a:lnTo>
                  <a:lnTo>
                    <a:pt x="1541314" y="4082566"/>
                  </a:lnTo>
                  <a:lnTo>
                    <a:pt x="1503310" y="4087970"/>
                  </a:lnTo>
                  <a:lnTo>
                    <a:pt x="1465014" y="4091855"/>
                  </a:lnTo>
                  <a:lnTo>
                    <a:pt x="1426440" y="4094201"/>
                  </a:lnTo>
                  <a:lnTo>
                    <a:pt x="1387602" y="4094988"/>
                  </a:lnTo>
                  <a:lnTo>
                    <a:pt x="1348762" y="4094201"/>
                  </a:lnTo>
                  <a:lnTo>
                    <a:pt x="1310186" y="4091855"/>
                  </a:lnTo>
                  <a:lnTo>
                    <a:pt x="1271888" y="4087970"/>
                  </a:lnTo>
                  <a:lnTo>
                    <a:pt x="1233882" y="4082566"/>
                  </a:lnTo>
                  <a:lnTo>
                    <a:pt x="1196181" y="4075664"/>
                  </a:lnTo>
                  <a:lnTo>
                    <a:pt x="1158801" y="4067285"/>
                  </a:lnTo>
                  <a:lnTo>
                    <a:pt x="1121754" y="4057449"/>
                  </a:lnTo>
                  <a:lnTo>
                    <a:pt x="1085054" y="4046177"/>
                  </a:lnTo>
                  <a:lnTo>
                    <a:pt x="1048716" y="4033489"/>
                  </a:lnTo>
                  <a:lnTo>
                    <a:pt x="1012753" y="4019405"/>
                  </a:lnTo>
                  <a:lnTo>
                    <a:pt x="977179" y="4003947"/>
                  </a:lnTo>
                  <a:lnTo>
                    <a:pt x="942009" y="3987135"/>
                  </a:lnTo>
                  <a:lnTo>
                    <a:pt x="907255" y="3968988"/>
                  </a:lnTo>
                  <a:lnTo>
                    <a:pt x="872933" y="3949529"/>
                  </a:lnTo>
                  <a:lnTo>
                    <a:pt x="839055" y="3928777"/>
                  </a:lnTo>
                  <a:lnTo>
                    <a:pt x="805636" y="3906752"/>
                  </a:lnTo>
                  <a:lnTo>
                    <a:pt x="772690" y="3883476"/>
                  </a:lnTo>
                  <a:lnTo>
                    <a:pt x="740230" y="3858969"/>
                  </a:lnTo>
                  <a:lnTo>
                    <a:pt x="708271" y="3833251"/>
                  </a:lnTo>
                  <a:lnTo>
                    <a:pt x="676827" y="3806343"/>
                  </a:lnTo>
                  <a:lnTo>
                    <a:pt x="645910" y="3778266"/>
                  </a:lnTo>
                  <a:lnTo>
                    <a:pt x="615536" y="3749040"/>
                  </a:lnTo>
                  <a:lnTo>
                    <a:pt x="585718" y="3718685"/>
                  </a:lnTo>
                  <a:lnTo>
                    <a:pt x="556470" y="3687222"/>
                  </a:lnTo>
                  <a:lnTo>
                    <a:pt x="527806" y="3654672"/>
                  </a:lnTo>
                  <a:lnTo>
                    <a:pt x="499740" y="3621054"/>
                  </a:lnTo>
                  <a:lnTo>
                    <a:pt x="472285" y="3586391"/>
                  </a:lnTo>
                  <a:lnTo>
                    <a:pt x="445456" y="3550701"/>
                  </a:lnTo>
                  <a:lnTo>
                    <a:pt x="419267" y="3514007"/>
                  </a:lnTo>
                  <a:lnTo>
                    <a:pt x="393732" y="3476327"/>
                  </a:lnTo>
                  <a:lnTo>
                    <a:pt x="368864" y="3437683"/>
                  </a:lnTo>
                  <a:lnTo>
                    <a:pt x="344677" y="3398096"/>
                  </a:lnTo>
                  <a:lnTo>
                    <a:pt x="321185" y="3357585"/>
                  </a:lnTo>
                  <a:lnTo>
                    <a:pt x="298402" y="3316171"/>
                  </a:lnTo>
                  <a:lnTo>
                    <a:pt x="276343" y="3273876"/>
                  </a:lnTo>
                  <a:lnTo>
                    <a:pt x="255021" y="3230718"/>
                  </a:lnTo>
                  <a:lnTo>
                    <a:pt x="234449" y="3186720"/>
                  </a:lnTo>
                  <a:lnTo>
                    <a:pt x="214642" y="3141901"/>
                  </a:lnTo>
                  <a:lnTo>
                    <a:pt x="195614" y="3096282"/>
                  </a:lnTo>
                  <a:lnTo>
                    <a:pt x="177379" y="3049883"/>
                  </a:lnTo>
                  <a:lnTo>
                    <a:pt x="159950" y="3002725"/>
                  </a:lnTo>
                  <a:lnTo>
                    <a:pt x="143341" y="2954829"/>
                  </a:lnTo>
                  <a:lnTo>
                    <a:pt x="127567" y="2906215"/>
                  </a:lnTo>
                  <a:lnTo>
                    <a:pt x="112641" y="2856903"/>
                  </a:lnTo>
                  <a:lnTo>
                    <a:pt x="98577" y="2806915"/>
                  </a:lnTo>
                  <a:lnTo>
                    <a:pt x="85389" y="2756270"/>
                  </a:lnTo>
                  <a:lnTo>
                    <a:pt x="73091" y="2704989"/>
                  </a:lnTo>
                  <a:lnTo>
                    <a:pt x="61698" y="2653093"/>
                  </a:lnTo>
                  <a:lnTo>
                    <a:pt x="51221" y="2600602"/>
                  </a:lnTo>
                  <a:lnTo>
                    <a:pt x="41677" y="2547537"/>
                  </a:lnTo>
                  <a:lnTo>
                    <a:pt x="33078" y="2493918"/>
                  </a:lnTo>
                  <a:lnTo>
                    <a:pt x="25439" y="2439765"/>
                  </a:lnTo>
                  <a:lnTo>
                    <a:pt x="18773" y="2385100"/>
                  </a:lnTo>
                  <a:lnTo>
                    <a:pt x="13095" y="2329943"/>
                  </a:lnTo>
                  <a:lnTo>
                    <a:pt x="8418" y="2274315"/>
                  </a:lnTo>
                  <a:lnTo>
                    <a:pt x="4756" y="2218235"/>
                  </a:lnTo>
                  <a:lnTo>
                    <a:pt x="2123" y="2161724"/>
                  </a:lnTo>
                  <a:lnTo>
                    <a:pt x="533" y="2104804"/>
                  </a:lnTo>
                  <a:lnTo>
                    <a:pt x="0" y="2047494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0212" y="1654556"/>
            <a:ext cx="1339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This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lecture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8457945" y="6277584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860" y="2589276"/>
            <a:ext cx="2121535" cy="3118485"/>
            <a:chOff x="1165860" y="2589276"/>
            <a:chExt cx="2121535" cy="3118485"/>
          </a:xfrm>
        </p:grpSpPr>
        <p:sp>
          <p:nvSpPr>
            <p:cNvPr id="3" name="object 3"/>
            <p:cNvSpPr/>
            <p:nvPr/>
          </p:nvSpPr>
          <p:spPr>
            <a:xfrm>
              <a:off x="1184910" y="2608326"/>
              <a:ext cx="2083435" cy="3080385"/>
            </a:xfrm>
            <a:custGeom>
              <a:avLst/>
              <a:gdLst/>
              <a:ahLst/>
              <a:cxnLst/>
              <a:rect l="l" t="t" r="r" b="b"/>
              <a:pathLst>
                <a:path w="2083435" h="3080385">
                  <a:moveTo>
                    <a:pt x="1736089" y="0"/>
                  </a:moveTo>
                  <a:lnTo>
                    <a:pt x="347218" y="0"/>
                  </a:lnTo>
                  <a:lnTo>
                    <a:pt x="300101" y="3169"/>
                  </a:lnTo>
                  <a:lnTo>
                    <a:pt x="254911" y="12402"/>
                  </a:lnTo>
                  <a:lnTo>
                    <a:pt x="212062" y="27285"/>
                  </a:lnTo>
                  <a:lnTo>
                    <a:pt x="171967" y="47403"/>
                  </a:lnTo>
                  <a:lnTo>
                    <a:pt x="135040" y="72345"/>
                  </a:lnTo>
                  <a:lnTo>
                    <a:pt x="101695" y="101695"/>
                  </a:lnTo>
                  <a:lnTo>
                    <a:pt x="72345" y="135040"/>
                  </a:lnTo>
                  <a:lnTo>
                    <a:pt x="47403" y="171967"/>
                  </a:lnTo>
                  <a:lnTo>
                    <a:pt x="27285" y="212062"/>
                  </a:lnTo>
                  <a:lnTo>
                    <a:pt x="12402" y="254911"/>
                  </a:lnTo>
                  <a:lnTo>
                    <a:pt x="3169" y="300101"/>
                  </a:lnTo>
                  <a:lnTo>
                    <a:pt x="0" y="347218"/>
                  </a:lnTo>
                  <a:lnTo>
                    <a:pt x="0" y="2732786"/>
                  </a:lnTo>
                  <a:lnTo>
                    <a:pt x="3169" y="2779902"/>
                  </a:lnTo>
                  <a:lnTo>
                    <a:pt x="12402" y="2825092"/>
                  </a:lnTo>
                  <a:lnTo>
                    <a:pt x="27285" y="2867941"/>
                  </a:lnTo>
                  <a:lnTo>
                    <a:pt x="47403" y="2908036"/>
                  </a:lnTo>
                  <a:lnTo>
                    <a:pt x="72345" y="2944963"/>
                  </a:lnTo>
                  <a:lnTo>
                    <a:pt x="101695" y="2978308"/>
                  </a:lnTo>
                  <a:lnTo>
                    <a:pt x="135040" y="3007658"/>
                  </a:lnTo>
                  <a:lnTo>
                    <a:pt x="171967" y="3032600"/>
                  </a:lnTo>
                  <a:lnTo>
                    <a:pt x="212062" y="3052718"/>
                  </a:lnTo>
                  <a:lnTo>
                    <a:pt x="254911" y="3067601"/>
                  </a:lnTo>
                  <a:lnTo>
                    <a:pt x="300101" y="3076834"/>
                  </a:lnTo>
                  <a:lnTo>
                    <a:pt x="347218" y="3080004"/>
                  </a:lnTo>
                  <a:lnTo>
                    <a:pt x="1736089" y="3080004"/>
                  </a:lnTo>
                  <a:lnTo>
                    <a:pt x="1783206" y="3076834"/>
                  </a:lnTo>
                  <a:lnTo>
                    <a:pt x="1828396" y="3067601"/>
                  </a:lnTo>
                  <a:lnTo>
                    <a:pt x="1871245" y="3052718"/>
                  </a:lnTo>
                  <a:lnTo>
                    <a:pt x="1911340" y="3032600"/>
                  </a:lnTo>
                  <a:lnTo>
                    <a:pt x="1948267" y="3007658"/>
                  </a:lnTo>
                  <a:lnTo>
                    <a:pt x="1981612" y="2978308"/>
                  </a:lnTo>
                  <a:lnTo>
                    <a:pt x="2010962" y="2944963"/>
                  </a:lnTo>
                  <a:lnTo>
                    <a:pt x="2035904" y="2908036"/>
                  </a:lnTo>
                  <a:lnTo>
                    <a:pt x="2056022" y="2867941"/>
                  </a:lnTo>
                  <a:lnTo>
                    <a:pt x="2070905" y="2825092"/>
                  </a:lnTo>
                  <a:lnTo>
                    <a:pt x="2080138" y="2779902"/>
                  </a:lnTo>
                  <a:lnTo>
                    <a:pt x="2083307" y="2732786"/>
                  </a:lnTo>
                  <a:lnTo>
                    <a:pt x="2083307" y="347218"/>
                  </a:lnTo>
                  <a:lnTo>
                    <a:pt x="2080138" y="300101"/>
                  </a:lnTo>
                  <a:lnTo>
                    <a:pt x="2070905" y="254911"/>
                  </a:lnTo>
                  <a:lnTo>
                    <a:pt x="2056022" y="212062"/>
                  </a:lnTo>
                  <a:lnTo>
                    <a:pt x="2035904" y="171967"/>
                  </a:lnTo>
                  <a:lnTo>
                    <a:pt x="2010962" y="135040"/>
                  </a:lnTo>
                  <a:lnTo>
                    <a:pt x="1981612" y="101695"/>
                  </a:lnTo>
                  <a:lnTo>
                    <a:pt x="1948267" y="72345"/>
                  </a:lnTo>
                  <a:lnTo>
                    <a:pt x="1911340" y="47403"/>
                  </a:lnTo>
                  <a:lnTo>
                    <a:pt x="1871245" y="27285"/>
                  </a:lnTo>
                  <a:lnTo>
                    <a:pt x="1828396" y="12402"/>
                  </a:lnTo>
                  <a:lnTo>
                    <a:pt x="1783206" y="3169"/>
                  </a:lnTo>
                  <a:lnTo>
                    <a:pt x="1736089" y="0"/>
                  </a:lnTo>
                  <a:close/>
                </a:path>
              </a:pathLst>
            </a:custGeom>
            <a:solidFill>
              <a:srgbClr val="FFF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4910" y="2608326"/>
              <a:ext cx="2083435" cy="3080385"/>
            </a:xfrm>
            <a:custGeom>
              <a:avLst/>
              <a:gdLst/>
              <a:ahLst/>
              <a:cxnLst/>
              <a:rect l="l" t="t" r="r" b="b"/>
              <a:pathLst>
                <a:path w="2083435" h="3080385">
                  <a:moveTo>
                    <a:pt x="0" y="347218"/>
                  </a:moveTo>
                  <a:lnTo>
                    <a:pt x="3169" y="300101"/>
                  </a:lnTo>
                  <a:lnTo>
                    <a:pt x="12402" y="254911"/>
                  </a:lnTo>
                  <a:lnTo>
                    <a:pt x="27285" y="212062"/>
                  </a:lnTo>
                  <a:lnTo>
                    <a:pt x="47403" y="171967"/>
                  </a:lnTo>
                  <a:lnTo>
                    <a:pt x="72345" y="135040"/>
                  </a:lnTo>
                  <a:lnTo>
                    <a:pt x="101695" y="101695"/>
                  </a:lnTo>
                  <a:lnTo>
                    <a:pt x="135040" y="72345"/>
                  </a:lnTo>
                  <a:lnTo>
                    <a:pt x="171967" y="47403"/>
                  </a:lnTo>
                  <a:lnTo>
                    <a:pt x="212062" y="27285"/>
                  </a:lnTo>
                  <a:lnTo>
                    <a:pt x="254911" y="12402"/>
                  </a:lnTo>
                  <a:lnTo>
                    <a:pt x="300101" y="3169"/>
                  </a:lnTo>
                  <a:lnTo>
                    <a:pt x="347218" y="0"/>
                  </a:lnTo>
                  <a:lnTo>
                    <a:pt x="1736089" y="0"/>
                  </a:lnTo>
                  <a:lnTo>
                    <a:pt x="1783206" y="3169"/>
                  </a:lnTo>
                  <a:lnTo>
                    <a:pt x="1828396" y="12402"/>
                  </a:lnTo>
                  <a:lnTo>
                    <a:pt x="1871245" y="27285"/>
                  </a:lnTo>
                  <a:lnTo>
                    <a:pt x="1911340" y="47403"/>
                  </a:lnTo>
                  <a:lnTo>
                    <a:pt x="1948267" y="72345"/>
                  </a:lnTo>
                  <a:lnTo>
                    <a:pt x="1981612" y="101695"/>
                  </a:lnTo>
                  <a:lnTo>
                    <a:pt x="2010962" y="135040"/>
                  </a:lnTo>
                  <a:lnTo>
                    <a:pt x="2035904" y="171967"/>
                  </a:lnTo>
                  <a:lnTo>
                    <a:pt x="2056022" y="212062"/>
                  </a:lnTo>
                  <a:lnTo>
                    <a:pt x="2070905" y="254911"/>
                  </a:lnTo>
                  <a:lnTo>
                    <a:pt x="2080138" y="300101"/>
                  </a:lnTo>
                  <a:lnTo>
                    <a:pt x="2083307" y="347218"/>
                  </a:lnTo>
                  <a:lnTo>
                    <a:pt x="2083307" y="2732786"/>
                  </a:lnTo>
                  <a:lnTo>
                    <a:pt x="2080138" y="2779902"/>
                  </a:lnTo>
                  <a:lnTo>
                    <a:pt x="2070905" y="2825092"/>
                  </a:lnTo>
                  <a:lnTo>
                    <a:pt x="2056022" y="2867941"/>
                  </a:lnTo>
                  <a:lnTo>
                    <a:pt x="2035904" y="2908036"/>
                  </a:lnTo>
                  <a:lnTo>
                    <a:pt x="2010962" y="2944963"/>
                  </a:lnTo>
                  <a:lnTo>
                    <a:pt x="1981612" y="2978308"/>
                  </a:lnTo>
                  <a:lnTo>
                    <a:pt x="1948267" y="3007658"/>
                  </a:lnTo>
                  <a:lnTo>
                    <a:pt x="1911340" y="3032600"/>
                  </a:lnTo>
                  <a:lnTo>
                    <a:pt x="1871245" y="3052718"/>
                  </a:lnTo>
                  <a:lnTo>
                    <a:pt x="1828396" y="3067601"/>
                  </a:lnTo>
                  <a:lnTo>
                    <a:pt x="1783206" y="3076834"/>
                  </a:lnTo>
                  <a:lnTo>
                    <a:pt x="1736089" y="3080004"/>
                  </a:lnTo>
                  <a:lnTo>
                    <a:pt x="347218" y="3080004"/>
                  </a:lnTo>
                  <a:lnTo>
                    <a:pt x="300101" y="3076834"/>
                  </a:lnTo>
                  <a:lnTo>
                    <a:pt x="254911" y="3067601"/>
                  </a:lnTo>
                  <a:lnTo>
                    <a:pt x="212062" y="3052718"/>
                  </a:lnTo>
                  <a:lnTo>
                    <a:pt x="171967" y="3032600"/>
                  </a:lnTo>
                  <a:lnTo>
                    <a:pt x="135040" y="3007658"/>
                  </a:lnTo>
                  <a:lnTo>
                    <a:pt x="101695" y="2978308"/>
                  </a:lnTo>
                  <a:lnTo>
                    <a:pt x="72345" y="2944963"/>
                  </a:lnTo>
                  <a:lnTo>
                    <a:pt x="47403" y="2908036"/>
                  </a:lnTo>
                  <a:lnTo>
                    <a:pt x="27285" y="2867941"/>
                  </a:lnTo>
                  <a:lnTo>
                    <a:pt x="12402" y="2825092"/>
                  </a:lnTo>
                  <a:lnTo>
                    <a:pt x="3169" y="2779902"/>
                  </a:lnTo>
                  <a:lnTo>
                    <a:pt x="0" y="2732786"/>
                  </a:lnTo>
                  <a:lnTo>
                    <a:pt x="0" y="34721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1888" y="4176522"/>
              <a:ext cx="86995" cy="312420"/>
            </a:xfrm>
            <a:custGeom>
              <a:avLst/>
              <a:gdLst/>
              <a:ahLst/>
              <a:cxnLst/>
              <a:rect l="l" t="t" r="r" b="b"/>
              <a:pathLst>
                <a:path w="86994" h="312420">
                  <a:moveTo>
                    <a:pt x="28956" y="225551"/>
                  </a:moveTo>
                  <a:lnTo>
                    <a:pt x="0" y="225551"/>
                  </a:lnTo>
                  <a:lnTo>
                    <a:pt x="43434" y="312419"/>
                  </a:lnTo>
                  <a:lnTo>
                    <a:pt x="79629" y="240029"/>
                  </a:lnTo>
                  <a:lnTo>
                    <a:pt x="28956" y="240029"/>
                  </a:lnTo>
                  <a:lnTo>
                    <a:pt x="28956" y="225551"/>
                  </a:lnTo>
                  <a:close/>
                </a:path>
                <a:path w="86994" h="312420">
                  <a:moveTo>
                    <a:pt x="57912" y="0"/>
                  </a:moveTo>
                  <a:lnTo>
                    <a:pt x="28956" y="0"/>
                  </a:lnTo>
                  <a:lnTo>
                    <a:pt x="28956" y="240029"/>
                  </a:lnTo>
                  <a:lnTo>
                    <a:pt x="57912" y="240029"/>
                  </a:lnTo>
                  <a:lnTo>
                    <a:pt x="57912" y="0"/>
                  </a:lnTo>
                  <a:close/>
                </a:path>
                <a:path w="86994" h="312420">
                  <a:moveTo>
                    <a:pt x="86868" y="225551"/>
                  </a:moveTo>
                  <a:lnTo>
                    <a:pt x="57912" y="225551"/>
                  </a:lnTo>
                  <a:lnTo>
                    <a:pt x="57912" y="240029"/>
                  </a:lnTo>
                  <a:lnTo>
                    <a:pt x="79629" y="240029"/>
                  </a:lnTo>
                  <a:lnTo>
                    <a:pt x="86868" y="225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20392" y="1923669"/>
            <a:ext cx="911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OKEN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6097" y="3470909"/>
            <a:ext cx="1300480" cy="706120"/>
          </a:xfrm>
          <a:prstGeom prst="rect">
            <a:avLst/>
          </a:prstGeom>
          <a:solidFill>
            <a:srgbClr val="FF99CC"/>
          </a:solidFill>
          <a:ln w="38100">
            <a:solidFill>
              <a:srgbClr val="000000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435"/>
              </a:spcBef>
            </a:pPr>
            <a:r>
              <a:rPr sz="2000" dirty="0">
                <a:latin typeface="Arial"/>
                <a:cs typeface="Arial"/>
              </a:rPr>
              <a:t>encrypt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6097" y="4490465"/>
            <a:ext cx="1300480" cy="704215"/>
          </a:xfrm>
          <a:prstGeom prst="rect">
            <a:avLst/>
          </a:prstGeom>
          <a:solidFill>
            <a:srgbClr val="66FFFF"/>
          </a:solidFill>
          <a:ln w="38100">
            <a:solidFill>
              <a:srgbClr val="0000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52095" marR="169545" indent="-78105">
              <a:lnSpc>
                <a:spcPts val="2230"/>
              </a:lnSpc>
              <a:spcBef>
                <a:spcPts val="535"/>
              </a:spcBef>
            </a:pPr>
            <a:r>
              <a:rPr sz="2000" dirty="0">
                <a:latin typeface="Arial"/>
                <a:cs typeface="Arial"/>
              </a:rPr>
              <a:t>Optional  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1888" y="3156966"/>
            <a:ext cx="86995" cy="314325"/>
          </a:xfrm>
          <a:custGeom>
            <a:avLst/>
            <a:gdLst/>
            <a:ahLst/>
            <a:cxnLst/>
            <a:rect l="l" t="t" r="r" b="b"/>
            <a:pathLst>
              <a:path w="86994" h="314325">
                <a:moveTo>
                  <a:pt x="28956" y="227075"/>
                </a:moveTo>
                <a:lnTo>
                  <a:pt x="0" y="227075"/>
                </a:lnTo>
                <a:lnTo>
                  <a:pt x="43434" y="313944"/>
                </a:lnTo>
                <a:lnTo>
                  <a:pt x="79628" y="241554"/>
                </a:lnTo>
                <a:lnTo>
                  <a:pt x="28956" y="241554"/>
                </a:lnTo>
                <a:lnTo>
                  <a:pt x="28956" y="227075"/>
                </a:lnTo>
                <a:close/>
              </a:path>
              <a:path w="86994" h="314325">
                <a:moveTo>
                  <a:pt x="57912" y="0"/>
                </a:moveTo>
                <a:lnTo>
                  <a:pt x="28956" y="0"/>
                </a:lnTo>
                <a:lnTo>
                  <a:pt x="28956" y="241554"/>
                </a:lnTo>
                <a:lnTo>
                  <a:pt x="57912" y="241554"/>
                </a:lnTo>
                <a:lnTo>
                  <a:pt x="57912" y="0"/>
                </a:lnTo>
                <a:close/>
              </a:path>
              <a:path w="86994" h="314325">
                <a:moveTo>
                  <a:pt x="86868" y="227075"/>
                </a:moveTo>
                <a:lnTo>
                  <a:pt x="57912" y="227075"/>
                </a:lnTo>
                <a:lnTo>
                  <a:pt x="57912" y="241554"/>
                </a:lnTo>
                <a:lnTo>
                  <a:pt x="79628" y="241554"/>
                </a:lnTo>
                <a:lnTo>
                  <a:pt x="86868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7745" y="2764028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Id /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93920" y="2197607"/>
            <a:ext cx="3937000" cy="3493135"/>
            <a:chOff x="4693920" y="2197607"/>
            <a:chExt cx="3937000" cy="3493135"/>
          </a:xfrm>
        </p:grpSpPr>
        <p:sp>
          <p:nvSpPr>
            <p:cNvPr id="12" name="object 12"/>
            <p:cNvSpPr/>
            <p:nvPr/>
          </p:nvSpPr>
          <p:spPr>
            <a:xfrm>
              <a:off x="4712970" y="2216657"/>
              <a:ext cx="3898900" cy="3455035"/>
            </a:xfrm>
            <a:custGeom>
              <a:avLst/>
              <a:gdLst/>
              <a:ahLst/>
              <a:cxnLst/>
              <a:rect l="l" t="t" r="r" b="b"/>
              <a:pathLst>
                <a:path w="3898900" h="3455035">
                  <a:moveTo>
                    <a:pt x="3898391" y="0"/>
                  </a:moveTo>
                  <a:lnTo>
                    <a:pt x="0" y="0"/>
                  </a:lnTo>
                  <a:lnTo>
                    <a:pt x="0" y="3454908"/>
                  </a:lnTo>
                  <a:lnTo>
                    <a:pt x="3898391" y="3454908"/>
                  </a:lnTo>
                  <a:lnTo>
                    <a:pt x="3898391" y="0"/>
                  </a:lnTo>
                  <a:close/>
                </a:path>
              </a:pathLst>
            </a:custGeom>
            <a:solidFill>
              <a:srgbClr val="FFFF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2970" y="2216657"/>
              <a:ext cx="3898900" cy="3455035"/>
            </a:xfrm>
            <a:custGeom>
              <a:avLst/>
              <a:gdLst/>
              <a:ahLst/>
              <a:cxnLst/>
              <a:rect l="l" t="t" r="r" b="b"/>
              <a:pathLst>
                <a:path w="3898900" h="3455035">
                  <a:moveTo>
                    <a:pt x="0" y="3454908"/>
                  </a:moveTo>
                  <a:lnTo>
                    <a:pt x="3898391" y="3454908"/>
                  </a:lnTo>
                  <a:lnTo>
                    <a:pt x="3898391" y="0"/>
                  </a:lnTo>
                  <a:lnTo>
                    <a:pt x="0" y="0"/>
                  </a:lnTo>
                  <a:lnTo>
                    <a:pt x="0" y="345490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85153" y="1635963"/>
            <a:ext cx="733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2634" y="3318509"/>
            <a:ext cx="1300480" cy="975360"/>
          </a:xfrm>
          <a:prstGeom prst="rect">
            <a:avLst/>
          </a:prstGeom>
          <a:solidFill>
            <a:srgbClr val="99FF99"/>
          </a:solidFill>
          <a:ln w="38100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04139" marR="97155" indent="63500" algn="just">
              <a:lnSpc>
                <a:spcPts val="223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Random  number  gen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rator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2136" y="2779903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Id /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0202" y="3470909"/>
            <a:ext cx="1301750" cy="706120"/>
          </a:xfrm>
          <a:prstGeom prst="rect">
            <a:avLst/>
          </a:prstGeom>
          <a:solidFill>
            <a:srgbClr val="FF99CC"/>
          </a:solidFill>
          <a:ln w="38100">
            <a:solidFill>
              <a:srgbClr val="000000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1435"/>
              </a:spcBef>
            </a:pPr>
            <a:r>
              <a:rPr sz="2000" dirty="0">
                <a:latin typeface="Arial"/>
                <a:cs typeface="Arial"/>
              </a:rPr>
              <a:t>encrypt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9880" y="3156965"/>
            <a:ext cx="4792980" cy="1759585"/>
          </a:xfrm>
          <a:custGeom>
            <a:avLst/>
            <a:gdLst/>
            <a:ahLst/>
            <a:cxnLst/>
            <a:rect l="l" t="t" r="r" b="b"/>
            <a:pathLst>
              <a:path w="4792980" h="1759585">
                <a:moveTo>
                  <a:pt x="2215896" y="621030"/>
                </a:moveTo>
                <a:lnTo>
                  <a:pt x="249936" y="621030"/>
                </a:lnTo>
                <a:lnTo>
                  <a:pt x="249936" y="544830"/>
                </a:lnTo>
                <a:lnTo>
                  <a:pt x="21336" y="659130"/>
                </a:lnTo>
                <a:lnTo>
                  <a:pt x="249936" y="773430"/>
                </a:lnTo>
                <a:lnTo>
                  <a:pt x="249936" y="697230"/>
                </a:lnTo>
                <a:lnTo>
                  <a:pt x="2215896" y="697230"/>
                </a:lnTo>
                <a:lnTo>
                  <a:pt x="2215896" y="621030"/>
                </a:lnTo>
                <a:close/>
              </a:path>
              <a:path w="4792980" h="1759585">
                <a:moveTo>
                  <a:pt x="4100322" y="626364"/>
                </a:moveTo>
                <a:lnTo>
                  <a:pt x="4071366" y="611886"/>
                </a:lnTo>
                <a:lnTo>
                  <a:pt x="4013454" y="582930"/>
                </a:lnTo>
                <a:lnTo>
                  <a:pt x="4013454" y="611886"/>
                </a:lnTo>
                <a:lnTo>
                  <a:pt x="3522726" y="611886"/>
                </a:lnTo>
                <a:lnTo>
                  <a:pt x="3522726" y="640842"/>
                </a:lnTo>
                <a:lnTo>
                  <a:pt x="4013454" y="640842"/>
                </a:lnTo>
                <a:lnTo>
                  <a:pt x="4013454" y="669798"/>
                </a:lnTo>
                <a:lnTo>
                  <a:pt x="4071366" y="640842"/>
                </a:lnTo>
                <a:lnTo>
                  <a:pt x="4100322" y="626364"/>
                </a:lnTo>
                <a:close/>
              </a:path>
              <a:path w="4792980" h="1759585">
                <a:moveTo>
                  <a:pt x="4114800" y="1645158"/>
                </a:moveTo>
                <a:lnTo>
                  <a:pt x="4038600" y="1607058"/>
                </a:lnTo>
                <a:lnTo>
                  <a:pt x="3886200" y="1530858"/>
                </a:lnTo>
                <a:lnTo>
                  <a:pt x="3886200" y="1607058"/>
                </a:lnTo>
                <a:lnTo>
                  <a:pt x="0" y="1607058"/>
                </a:lnTo>
                <a:lnTo>
                  <a:pt x="0" y="1683258"/>
                </a:lnTo>
                <a:lnTo>
                  <a:pt x="3886200" y="1683258"/>
                </a:lnTo>
                <a:lnTo>
                  <a:pt x="3886200" y="1759458"/>
                </a:lnTo>
                <a:lnTo>
                  <a:pt x="4038600" y="1683258"/>
                </a:lnTo>
                <a:lnTo>
                  <a:pt x="4114800" y="1645158"/>
                </a:lnTo>
                <a:close/>
              </a:path>
              <a:path w="4792980" h="1759585">
                <a:moveTo>
                  <a:pt x="4792980" y="1246632"/>
                </a:moveTo>
                <a:lnTo>
                  <a:pt x="4764024" y="1246632"/>
                </a:lnTo>
                <a:lnTo>
                  <a:pt x="4764024" y="1019556"/>
                </a:lnTo>
                <a:lnTo>
                  <a:pt x="4735068" y="1019556"/>
                </a:lnTo>
                <a:lnTo>
                  <a:pt x="4735068" y="1246632"/>
                </a:lnTo>
                <a:lnTo>
                  <a:pt x="4706112" y="1246632"/>
                </a:lnTo>
                <a:lnTo>
                  <a:pt x="4749546" y="1333500"/>
                </a:lnTo>
                <a:lnTo>
                  <a:pt x="4785741" y="1261110"/>
                </a:lnTo>
                <a:lnTo>
                  <a:pt x="4792980" y="1246632"/>
                </a:lnTo>
                <a:close/>
              </a:path>
              <a:path w="4792980" h="1759585">
                <a:moveTo>
                  <a:pt x="4792980" y="227076"/>
                </a:moveTo>
                <a:lnTo>
                  <a:pt x="4764024" y="227076"/>
                </a:lnTo>
                <a:lnTo>
                  <a:pt x="4764024" y="0"/>
                </a:lnTo>
                <a:lnTo>
                  <a:pt x="4735068" y="0"/>
                </a:lnTo>
                <a:lnTo>
                  <a:pt x="4735068" y="227076"/>
                </a:lnTo>
                <a:lnTo>
                  <a:pt x="4706112" y="227076"/>
                </a:lnTo>
                <a:lnTo>
                  <a:pt x="4749546" y="313944"/>
                </a:lnTo>
                <a:lnTo>
                  <a:pt x="4785728" y="241554"/>
                </a:lnTo>
                <a:lnTo>
                  <a:pt x="4792980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82771" y="4793107"/>
            <a:ext cx="1156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response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7498" y="3391027"/>
            <a:ext cx="1198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chal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enge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50202" y="4490465"/>
            <a:ext cx="1301750" cy="70421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2975"/>
              </a:lnSpc>
            </a:pPr>
            <a:r>
              <a:rPr sz="4200" spc="157" baseline="-2976" dirty="0">
                <a:latin typeface="Arial"/>
                <a:cs typeface="Arial"/>
              </a:rPr>
              <a:t>=</a:t>
            </a:r>
            <a:r>
              <a:rPr sz="2800" spc="10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53670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compare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500" y="333501"/>
            <a:ext cx="600392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Token-based User</a:t>
            </a:r>
            <a:r>
              <a:rPr sz="3200" spc="-1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authentication  Challenge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Response</a:t>
            </a:r>
            <a:r>
              <a:rPr sz="3200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Systems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23642" y="5791606"/>
            <a:ext cx="2947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Symmetric algorithm</a:t>
            </a:r>
            <a:r>
              <a:rPr sz="2000" u="heavy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92211" y="45719"/>
            <a:ext cx="1247140" cy="581025"/>
            <a:chOff x="7792211" y="45719"/>
            <a:chExt cx="1247140" cy="581025"/>
          </a:xfrm>
        </p:grpSpPr>
        <p:sp>
          <p:nvSpPr>
            <p:cNvPr id="25" name="object 25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1142238" y="0"/>
                  </a:moveTo>
                  <a:lnTo>
                    <a:pt x="95250" y="0"/>
                  </a:lnTo>
                  <a:lnTo>
                    <a:pt x="58185" y="7489"/>
                  </a:lnTo>
                  <a:lnTo>
                    <a:pt x="27908" y="27908"/>
                  </a:lnTo>
                  <a:lnTo>
                    <a:pt x="7489" y="58185"/>
                  </a:lnTo>
                  <a:lnTo>
                    <a:pt x="0" y="95250"/>
                  </a:lnTo>
                  <a:lnTo>
                    <a:pt x="0" y="476249"/>
                  </a:lnTo>
                  <a:lnTo>
                    <a:pt x="7489" y="513314"/>
                  </a:lnTo>
                  <a:lnTo>
                    <a:pt x="27908" y="543591"/>
                  </a:lnTo>
                  <a:lnTo>
                    <a:pt x="58185" y="564010"/>
                  </a:lnTo>
                  <a:lnTo>
                    <a:pt x="95250" y="571499"/>
                  </a:lnTo>
                  <a:lnTo>
                    <a:pt x="1142238" y="571499"/>
                  </a:lnTo>
                  <a:lnTo>
                    <a:pt x="1179302" y="564010"/>
                  </a:lnTo>
                  <a:lnTo>
                    <a:pt x="1209579" y="543591"/>
                  </a:lnTo>
                  <a:lnTo>
                    <a:pt x="1229998" y="513314"/>
                  </a:lnTo>
                  <a:lnTo>
                    <a:pt x="1237488" y="476249"/>
                  </a:lnTo>
                  <a:lnTo>
                    <a:pt x="1237488" y="95250"/>
                  </a:lnTo>
                  <a:lnTo>
                    <a:pt x="1229998" y="58185"/>
                  </a:lnTo>
                  <a:lnTo>
                    <a:pt x="1209579" y="27908"/>
                  </a:lnTo>
                  <a:lnTo>
                    <a:pt x="1179302" y="7489"/>
                  </a:lnTo>
                  <a:lnTo>
                    <a:pt x="1142238" y="0"/>
                  </a:lnTo>
                  <a:close/>
                </a:path>
              </a:pathLst>
            </a:custGeom>
            <a:solidFill>
              <a:srgbClr val="EDF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0" y="95250"/>
                  </a:moveTo>
                  <a:lnTo>
                    <a:pt x="7489" y="58185"/>
                  </a:lnTo>
                  <a:lnTo>
                    <a:pt x="27908" y="27908"/>
                  </a:lnTo>
                  <a:lnTo>
                    <a:pt x="58185" y="7489"/>
                  </a:lnTo>
                  <a:lnTo>
                    <a:pt x="95250" y="0"/>
                  </a:lnTo>
                  <a:lnTo>
                    <a:pt x="1142238" y="0"/>
                  </a:lnTo>
                  <a:lnTo>
                    <a:pt x="1179302" y="7489"/>
                  </a:lnTo>
                  <a:lnTo>
                    <a:pt x="1209579" y="27908"/>
                  </a:lnTo>
                  <a:lnTo>
                    <a:pt x="1229998" y="58185"/>
                  </a:lnTo>
                  <a:lnTo>
                    <a:pt x="1237488" y="95250"/>
                  </a:lnTo>
                  <a:lnTo>
                    <a:pt x="1237488" y="476249"/>
                  </a:lnTo>
                  <a:lnTo>
                    <a:pt x="1229998" y="513314"/>
                  </a:lnTo>
                  <a:lnTo>
                    <a:pt x="1209579" y="543591"/>
                  </a:lnTo>
                  <a:lnTo>
                    <a:pt x="1179302" y="564010"/>
                  </a:lnTo>
                  <a:lnTo>
                    <a:pt x="1142238" y="571499"/>
                  </a:lnTo>
                  <a:lnTo>
                    <a:pt x="95250" y="571499"/>
                  </a:lnTo>
                  <a:lnTo>
                    <a:pt x="58185" y="564010"/>
                  </a:lnTo>
                  <a:lnTo>
                    <a:pt x="27908" y="543591"/>
                  </a:lnTo>
                  <a:lnTo>
                    <a:pt x="7489" y="513314"/>
                  </a:lnTo>
                  <a:lnTo>
                    <a:pt x="0" y="476249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495300" y="0"/>
                  </a:moveTo>
                  <a:lnTo>
                    <a:pt x="495300" y="105155"/>
                  </a:lnTo>
                  <a:lnTo>
                    <a:pt x="210311" y="105155"/>
                  </a:lnTo>
                  <a:lnTo>
                    <a:pt x="210311" y="0"/>
                  </a:lnTo>
                  <a:lnTo>
                    <a:pt x="0" y="210312"/>
                  </a:lnTo>
                  <a:lnTo>
                    <a:pt x="210311" y="420624"/>
                  </a:lnTo>
                  <a:lnTo>
                    <a:pt x="210311" y="315468"/>
                  </a:lnTo>
                  <a:lnTo>
                    <a:pt x="495300" y="315468"/>
                  </a:lnTo>
                  <a:lnTo>
                    <a:pt x="495300" y="420624"/>
                  </a:lnTo>
                  <a:lnTo>
                    <a:pt x="705611" y="2103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0" y="210312"/>
                  </a:moveTo>
                  <a:lnTo>
                    <a:pt x="210311" y="0"/>
                  </a:lnTo>
                  <a:lnTo>
                    <a:pt x="210311" y="105155"/>
                  </a:lnTo>
                  <a:lnTo>
                    <a:pt x="495300" y="105155"/>
                  </a:lnTo>
                  <a:lnTo>
                    <a:pt x="495300" y="0"/>
                  </a:lnTo>
                  <a:lnTo>
                    <a:pt x="705611" y="210312"/>
                  </a:lnTo>
                  <a:lnTo>
                    <a:pt x="495300" y="420624"/>
                  </a:lnTo>
                  <a:lnTo>
                    <a:pt x="495300" y="315468"/>
                  </a:lnTo>
                  <a:lnTo>
                    <a:pt x="210311" y="315468"/>
                  </a:lnTo>
                  <a:lnTo>
                    <a:pt x="210311" y="420624"/>
                  </a:lnTo>
                  <a:lnTo>
                    <a:pt x="0" y="210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68895">
              <a:lnSpc>
                <a:spcPct val="100000"/>
              </a:lnSpc>
              <a:spcBef>
                <a:spcPts val="105"/>
              </a:spcBef>
              <a:tabLst>
                <a:tab pos="8679180" algn="l"/>
              </a:tabLst>
            </a:pPr>
            <a:r>
              <a:rPr dirty="0"/>
              <a:t>?	!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99" y="0"/>
            <a:ext cx="6003290" cy="576135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2025"/>
              </a:spcBef>
            </a:pPr>
            <a:r>
              <a:rPr sz="3200" spc="-5" dirty="0">
                <a:solidFill>
                  <a:srgbClr val="333399"/>
                </a:solidFill>
                <a:latin typeface="Arial"/>
                <a:cs typeface="Arial"/>
              </a:rPr>
              <a:t>Contactless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Cards:</a:t>
            </a:r>
            <a:r>
              <a:rPr sz="32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  <a:p>
            <a:pPr marL="353695" marR="8255" indent="-341630">
              <a:lnSpc>
                <a:spcPct val="93000"/>
              </a:lnSpc>
              <a:spcBef>
                <a:spcPts val="19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Contactless cards, also </a:t>
            </a:r>
            <a:r>
              <a:rPr sz="2800" dirty="0">
                <a:latin typeface="Arial"/>
                <a:cs typeface="Arial"/>
              </a:rPr>
              <a:t>called </a:t>
            </a:r>
            <a:r>
              <a:rPr sz="2800" spc="-5" dirty="0">
                <a:latin typeface="Arial"/>
                <a:cs typeface="Arial"/>
              </a:rPr>
              <a:t>RFID  (Radio Frequency Id) cards,  </a:t>
            </a:r>
            <a:r>
              <a:rPr sz="2800" dirty="0">
                <a:latin typeface="Arial"/>
                <a:cs typeface="Arial"/>
              </a:rPr>
              <a:t>consists </a:t>
            </a:r>
            <a:r>
              <a:rPr sz="2800" spc="-5" dirty="0">
                <a:latin typeface="Arial"/>
                <a:cs typeface="Arial"/>
              </a:rPr>
              <a:t>of a </a:t>
            </a:r>
            <a:r>
              <a:rPr sz="2800" dirty="0">
                <a:latin typeface="Arial"/>
                <a:cs typeface="Arial"/>
              </a:rPr>
              <a:t>chip </a:t>
            </a:r>
            <a:r>
              <a:rPr sz="2800" spc="-5" dirty="0">
                <a:latin typeface="Arial"/>
                <a:cs typeface="Arial"/>
              </a:rPr>
              <a:t>and an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antenna.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ts val="278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No need to be in </a:t>
            </a:r>
            <a:r>
              <a:rPr sz="2400" spc="-5" dirty="0">
                <a:latin typeface="Arial"/>
                <a:cs typeface="Arial"/>
              </a:rPr>
              <a:t>physical contact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the reader.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Uses radio signals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communicate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Powered by magnetic field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reader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ts val="2785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within </a:t>
            </a:r>
            <a:r>
              <a:rPr sz="2400" dirty="0">
                <a:latin typeface="Arial"/>
                <a:cs typeface="Arial"/>
              </a:rPr>
              <a:t>the range of 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reader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785"/>
              </a:lnSpc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powered and </a:t>
            </a:r>
            <a:r>
              <a:rPr sz="2400" dirty="0">
                <a:latin typeface="Arial"/>
                <a:cs typeface="Arial"/>
              </a:rPr>
              <a:t>remains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inactive.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Battery powered RFID </a:t>
            </a:r>
            <a:r>
              <a:rPr sz="2400" dirty="0">
                <a:latin typeface="Arial"/>
                <a:cs typeface="Arial"/>
              </a:rPr>
              <a:t>tags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</a:t>
            </a:r>
            <a:endParaRPr sz="2400">
              <a:latin typeface="Arial"/>
              <a:cs typeface="Arial"/>
            </a:endParaRPr>
          </a:p>
          <a:p>
            <a:pPr marL="353695" marR="146050" indent="-341630">
              <a:lnSpc>
                <a:spcPts val="3130"/>
              </a:lnSpc>
              <a:spcBef>
                <a:spcPts val="6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Suitable </a:t>
            </a:r>
            <a:r>
              <a:rPr sz="2800" dirty="0">
                <a:latin typeface="Arial"/>
                <a:cs typeface="Arial"/>
              </a:rPr>
              <a:t>for use in </a:t>
            </a:r>
            <a:r>
              <a:rPr sz="2800" spc="-5" dirty="0">
                <a:latin typeface="Arial"/>
                <a:cs typeface="Arial"/>
              </a:rPr>
              <a:t>hot, </a:t>
            </a:r>
            <a:r>
              <a:rPr sz="2800" dirty="0">
                <a:latin typeface="Arial"/>
                <a:cs typeface="Arial"/>
              </a:rPr>
              <a:t>dirty, </a:t>
            </a:r>
            <a:r>
              <a:rPr sz="2800" spc="-5" dirty="0">
                <a:latin typeface="Arial"/>
                <a:cs typeface="Arial"/>
              </a:rPr>
              <a:t>damp,  </a:t>
            </a:r>
            <a:r>
              <a:rPr sz="2800" dirty="0">
                <a:latin typeface="Arial"/>
                <a:cs typeface="Arial"/>
              </a:rPr>
              <a:t>cold, foggy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environments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7271" y="2150364"/>
            <a:ext cx="2663952" cy="1665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8989" y="4154246"/>
            <a:ext cx="1677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Computer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8950" y="4461128"/>
            <a:ext cx="9728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An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0542" y="1758823"/>
            <a:ext cx="1240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RFID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20077" y="2984753"/>
            <a:ext cx="1431925" cy="1471930"/>
          </a:xfrm>
          <a:custGeom>
            <a:avLst/>
            <a:gdLst/>
            <a:ahLst/>
            <a:cxnLst/>
            <a:rect l="l" t="t" r="r" b="b"/>
            <a:pathLst>
              <a:path w="1431925" h="1471929">
                <a:moveTo>
                  <a:pt x="1006094" y="0"/>
                </a:moveTo>
                <a:lnTo>
                  <a:pt x="906653" y="34417"/>
                </a:lnTo>
                <a:lnTo>
                  <a:pt x="901573" y="36322"/>
                </a:lnTo>
                <a:lnTo>
                  <a:pt x="898779" y="41910"/>
                </a:lnTo>
                <a:lnTo>
                  <a:pt x="900557" y="47117"/>
                </a:lnTo>
                <a:lnTo>
                  <a:pt x="902335" y="52197"/>
                </a:lnTo>
                <a:lnTo>
                  <a:pt x="908050" y="54991"/>
                </a:lnTo>
                <a:lnTo>
                  <a:pt x="961821" y="36322"/>
                </a:lnTo>
                <a:lnTo>
                  <a:pt x="980440" y="29857"/>
                </a:lnTo>
                <a:lnTo>
                  <a:pt x="961821" y="36322"/>
                </a:lnTo>
                <a:lnTo>
                  <a:pt x="0" y="1158748"/>
                </a:lnTo>
                <a:lnTo>
                  <a:pt x="14986" y="1171702"/>
                </a:lnTo>
                <a:lnTo>
                  <a:pt x="976947" y="49123"/>
                </a:lnTo>
                <a:lnTo>
                  <a:pt x="967740" y="99949"/>
                </a:lnTo>
                <a:lnTo>
                  <a:pt x="966724" y="105283"/>
                </a:lnTo>
                <a:lnTo>
                  <a:pt x="970280" y="110490"/>
                </a:lnTo>
                <a:lnTo>
                  <a:pt x="975614" y="111379"/>
                </a:lnTo>
                <a:lnTo>
                  <a:pt x="981075" y="112395"/>
                </a:lnTo>
                <a:lnTo>
                  <a:pt x="986155" y="108839"/>
                </a:lnTo>
                <a:lnTo>
                  <a:pt x="987171" y="103505"/>
                </a:lnTo>
                <a:lnTo>
                  <a:pt x="1004557" y="8382"/>
                </a:lnTo>
                <a:lnTo>
                  <a:pt x="1006094" y="0"/>
                </a:lnTo>
                <a:close/>
              </a:path>
              <a:path w="1431925" h="1471929">
                <a:moveTo>
                  <a:pt x="1431798" y="775208"/>
                </a:moveTo>
                <a:lnTo>
                  <a:pt x="1429004" y="770509"/>
                </a:lnTo>
                <a:lnTo>
                  <a:pt x="1387449" y="699262"/>
                </a:lnTo>
                <a:lnTo>
                  <a:pt x="1376045" y="679704"/>
                </a:lnTo>
                <a:lnTo>
                  <a:pt x="1323086" y="770509"/>
                </a:lnTo>
                <a:lnTo>
                  <a:pt x="1320292" y="775208"/>
                </a:lnTo>
                <a:lnTo>
                  <a:pt x="1321816" y="781304"/>
                </a:lnTo>
                <a:lnTo>
                  <a:pt x="1326642" y="784098"/>
                </a:lnTo>
                <a:lnTo>
                  <a:pt x="1331341" y="786892"/>
                </a:lnTo>
                <a:lnTo>
                  <a:pt x="1337437" y="785241"/>
                </a:lnTo>
                <a:lnTo>
                  <a:pt x="1340104" y="780542"/>
                </a:lnTo>
                <a:lnTo>
                  <a:pt x="1366139" y="735914"/>
                </a:lnTo>
                <a:lnTo>
                  <a:pt x="1366139" y="1471930"/>
                </a:lnTo>
                <a:lnTo>
                  <a:pt x="1385951" y="1471930"/>
                </a:lnTo>
                <a:lnTo>
                  <a:pt x="1385951" y="735914"/>
                </a:lnTo>
                <a:lnTo>
                  <a:pt x="1411986" y="780542"/>
                </a:lnTo>
                <a:lnTo>
                  <a:pt x="1414653" y="785241"/>
                </a:lnTo>
                <a:lnTo>
                  <a:pt x="1420749" y="786892"/>
                </a:lnTo>
                <a:lnTo>
                  <a:pt x="1430147" y="781304"/>
                </a:lnTo>
                <a:lnTo>
                  <a:pt x="1431798" y="775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792211" y="45719"/>
            <a:ext cx="1247140" cy="581025"/>
            <a:chOff x="7792211" y="45719"/>
            <a:chExt cx="1247140" cy="581025"/>
          </a:xfrm>
        </p:grpSpPr>
        <p:sp>
          <p:nvSpPr>
            <p:cNvPr id="9" name="object 9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1142238" y="0"/>
                  </a:moveTo>
                  <a:lnTo>
                    <a:pt x="95250" y="0"/>
                  </a:lnTo>
                  <a:lnTo>
                    <a:pt x="58185" y="7489"/>
                  </a:lnTo>
                  <a:lnTo>
                    <a:pt x="27908" y="27908"/>
                  </a:lnTo>
                  <a:lnTo>
                    <a:pt x="7489" y="58185"/>
                  </a:lnTo>
                  <a:lnTo>
                    <a:pt x="0" y="95250"/>
                  </a:lnTo>
                  <a:lnTo>
                    <a:pt x="0" y="476249"/>
                  </a:lnTo>
                  <a:lnTo>
                    <a:pt x="7489" y="513314"/>
                  </a:lnTo>
                  <a:lnTo>
                    <a:pt x="27908" y="543591"/>
                  </a:lnTo>
                  <a:lnTo>
                    <a:pt x="58185" y="564010"/>
                  </a:lnTo>
                  <a:lnTo>
                    <a:pt x="95250" y="571499"/>
                  </a:lnTo>
                  <a:lnTo>
                    <a:pt x="1142238" y="571499"/>
                  </a:lnTo>
                  <a:lnTo>
                    <a:pt x="1179302" y="564010"/>
                  </a:lnTo>
                  <a:lnTo>
                    <a:pt x="1209579" y="543591"/>
                  </a:lnTo>
                  <a:lnTo>
                    <a:pt x="1229998" y="513314"/>
                  </a:lnTo>
                  <a:lnTo>
                    <a:pt x="1237488" y="476249"/>
                  </a:lnTo>
                  <a:lnTo>
                    <a:pt x="1237488" y="95250"/>
                  </a:lnTo>
                  <a:lnTo>
                    <a:pt x="1229998" y="58185"/>
                  </a:lnTo>
                  <a:lnTo>
                    <a:pt x="1209579" y="27908"/>
                  </a:lnTo>
                  <a:lnTo>
                    <a:pt x="1179302" y="7489"/>
                  </a:lnTo>
                  <a:lnTo>
                    <a:pt x="1142238" y="0"/>
                  </a:lnTo>
                  <a:close/>
                </a:path>
              </a:pathLst>
            </a:custGeom>
            <a:solidFill>
              <a:srgbClr val="EDF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96783" y="50291"/>
              <a:ext cx="1237615" cy="571500"/>
            </a:xfrm>
            <a:custGeom>
              <a:avLst/>
              <a:gdLst/>
              <a:ahLst/>
              <a:cxnLst/>
              <a:rect l="l" t="t" r="r" b="b"/>
              <a:pathLst>
                <a:path w="1237615" h="571500">
                  <a:moveTo>
                    <a:pt x="0" y="95250"/>
                  </a:moveTo>
                  <a:lnTo>
                    <a:pt x="7489" y="58185"/>
                  </a:lnTo>
                  <a:lnTo>
                    <a:pt x="27908" y="27908"/>
                  </a:lnTo>
                  <a:lnTo>
                    <a:pt x="58185" y="7489"/>
                  </a:lnTo>
                  <a:lnTo>
                    <a:pt x="95250" y="0"/>
                  </a:lnTo>
                  <a:lnTo>
                    <a:pt x="1142238" y="0"/>
                  </a:lnTo>
                  <a:lnTo>
                    <a:pt x="1179302" y="7489"/>
                  </a:lnTo>
                  <a:lnTo>
                    <a:pt x="1209579" y="27908"/>
                  </a:lnTo>
                  <a:lnTo>
                    <a:pt x="1229998" y="58185"/>
                  </a:lnTo>
                  <a:lnTo>
                    <a:pt x="1237488" y="95250"/>
                  </a:lnTo>
                  <a:lnTo>
                    <a:pt x="1237488" y="476249"/>
                  </a:lnTo>
                  <a:lnTo>
                    <a:pt x="1229998" y="513314"/>
                  </a:lnTo>
                  <a:lnTo>
                    <a:pt x="1209579" y="543591"/>
                  </a:lnTo>
                  <a:lnTo>
                    <a:pt x="1179302" y="564010"/>
                  </a:lnTo>
                  <a:lnTo>
                    <a:pt x="1142238" y="571499"/>
                  </a:lnTo>
                  <a:lnTo>
                    <a:pt x="95250" y="571499"/>
                  </a:lnTo>
                  <a:lnTo>
                    <a:pt x="58185" y="564010"/>
                  </a:lnTo>
                  <a:lnTo>
                    <a:pt x="27908" y="543591"/>
                  </a:lnTo>
                  <a:lnTo>
                    <a:pt x="7489" y="513314"/>
                  </a:lnTo>
                  <a:lnTo>
                    <a:pt x="0" y="476249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495300" y="0"/>
                  </a:moveTo>
                  <a:lnTo>
                    <a:pt x="495300" y="105155"/>
                  </a:lnTo>
                  <a:lnTo>
                    <a:pt x="210311" y="105155"/>
                  </a:lnTo>
                  <a:lnTo>
                    <a:pt x="210311" y="0"/>
                  </a:lnTo>
                  <a:lnTo>
                    <a:pt x="0" y="210312"/>
                  </a:lnTo>
                  <a:lnTo>
                    <a:pt x="210311" y="420624"/>
                  </a:lnTo>
                  <a:lnTo>
                    <a:pt x="210311" y="315468"/>
                  </a:lnTo>
                  <a:lnTo>
                    <a:pt x="495300" y="315468"/>
                  </a:lnTo>
                  <a:lnTo>
                    <a:pt x="495300" y="420624"/>
                  </a:lnTo>
                  <a:lnTo>
                    <a:pt x="705611" y="2103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15299" y="146303"/>
              <a:ext cx="706120" cy="421005"/>
            </a:xfrm>
            <a:custGeom>
              <a:avLst/>
              <a:gdLst/>
              <a:ahLst/>
              <a:cxnLst/>
              <a:rect l="l" t="t" r="r" b="b"/>
              <a:pathLst>
                <a:path w="706120" h="421005">
                  <a:moveTo>
                    <a:pt x="0" y="210312"/>
                  </a:moveTo>
                  <a:lnTo>
                    <a:pt x="210311" y="0"/>
                  </a:lnTo>
                  <a:lnTo>
                    <a:pt x="210311" y="105155"/>
                  </a:lnTo>
                  <a:lnTo>
                    <a:pt x="495300" y="105155"/>
                  </a:lnTo>
                  <a:lnTo>
                    <a:pt x="495300" y="0"/>
                  </a:lnTo>
                  <a:lnTo>
                    <a:pt x="705611" y="210312"/>
                  </a:lnTo>
                  <a:lnTo>
                    <a:pt x="495300" y="420624"/>
                  </a:lnTo>
                  <a:lnTo>
                    <a:pt x="495300" y="315468"/>
                  </a:lnTo>
                  <a:lnTo>
                    <a:pt x="210311" y="315468"/>
                  </a:lnTo>
                  <a:lnTo>
                    <a:pt x="210311" y="420624"/>
                  </a:lnTo>
                  <a:lnTo>
                    <a:pt x="0" y="210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68895">
              <a:lnSpc>
                <a:spcPct val="100000"/>
              </a:lnSpc>
              <a:spcBef>
                <a:spcPts val="105"/>
              </a:spcBef>
              <a:tabLst>
                <a:tab pos="8679180" algn="l"/>
              </a:tabLst>
            </a:pPr>
            <a:r>
              <a:rPr dirty="0"/>
              <a:t>?	!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231394"/>
            <a:ext cx="6530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Inherence-Based</a:t>
            </a:r>
            <a:r>
              <a:rPr sz="3600" spc="-50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Authentication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491610" y="1251330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Biometr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ics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3" y="5118272"/>
            <a:ext cx="7256780" cy="974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800" spc="-5" dirty="0">
                <a:latin typeface="Arial"/>
                <a:cs typeface="Arial"/>
              </a:rPr>
              <a:t>Something </a:t>
            </a:r>
            <a:r>
              <a:rPr sz="2800" dirty="0">
                <a:latin typeface="Arial"/>
                <a:cs typeface="Arial"/>
              </a:rPr>
              <a:t>you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  <a:p>
            <a:pPr marL="4374515">
              <a:lnSpc>
                <a:spcPct val="100000"/>
              </a:lnSpc>
              <a:spcBef>
                <a:spcPts val="375"/>
              </a:spcBef>
            </a:pPr>
            <a:r>
              <a:rPr sz="2800" spc="-5" dirty="0">
                <a:latin typeface="Arial"/>
                <a:cs typeface="Arial"/>
              </a:rPr>
              <a:t>Something you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828800"/>
            <a:ext cx="1274170" cy="12405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3357371"/>
            <a:ext cx="1921764" cy="1717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4120" y="2211323"/>
            <a:ext cx="2951987" cy="2657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79364" y="3573779"/>
            <a:ext cx="3096767" cy="20741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8335" y="1780032"/>
            <a:ext cx="2106167" cy="15773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60324"/>
            <a:ext cx="38436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33399"/>
                </a:solidFill>
              </a:rPr>
              <a:t>Biometrics:</a:t>
            </a:r>
            <a:r>
              <a:rPr sz="3200" spc="-35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Overview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00813"/>
            <a:ext cx="7584440" cy="45453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What is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it?</a:t>
            </a:r>
            <a:endParaRPr sz="2800">
              <a:latin typeface="Arial"/>
              <a:cs typeface="Arial"/>
            </a:endParaRPr>
          </a:p>
          <a:p>
            <a:pPr marL="755015" marR="5080" lvl="1" indent="-285750">
              <a:lnSpc>
                <a:spcPts val="268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Automated methods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verifying or recognizing a  person based upon a physiological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characteristics.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Biometric modalities,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examples: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fingerprint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facial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recognition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eye retina/iris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scanning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hand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geometry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written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signature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voice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print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keystroke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dynamics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6872"/>
            <a:ext cx="4675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Biometrics:</a:t>
            </a:r>
            <a:r>
              <a:rPr sz="3200" spc="-1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Requirements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2353" y="784605"/>
            <a:ext cx="8578215" cy="5047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ts val="3245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Universality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3695">
              <a:lnSpc>
                <a:spcPts val="3245"/>
              </a:lnSpc>
            </a:pP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person should have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characteristic;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ts val="3245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dirty="0">
                <a:solidFill>
                  <a:srgbClr val="3333CC"/>
                </a:solidFill>
                <a:latin typeface="Arial"/>
                <a:cs typeface="Arial"/>
              </a:rPr>
              <a:t>Distinctiveness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3695" marR="422909">
              <a:lnSpc>
                <a:spcPts val="3120"/>
              </a:lnSpc>
              <a:spcBef>
                <a:spcPts val="190"/>
              </a:spcBef>
            </a:pPr>
            <a:r>
              <a:rPr sz="2800" spc="-5" dirty="0">
                <a:latin typeface="Arial"/>
                <a:cs typeface="Arial"/>
              </a:rPr>
              <a:t>Any two </a:t>
            </a:r>
            <a:r>
              <a:rPr sz="2800" dirty="0">
                <a:latin typeface="Arial"/>
                <a:cs typeface="Arial"/>
              </a:rPr>
              <a:t>persons should be sufficiently different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  </a:t>
            </a:r>
            <a:r>
              <a:rPr sz="2800" dirty="0">
                <a:latin typeface="Arial"/>
                <a:cs typeface="Arial"/>
              </a:rPr>
              <a:t>terms of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characteristic;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ts val="3245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Permanence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3695" marR="5080">
              <a:lnSpc>
                <a:spcPct val="93100"/>
              </a:lnSpc>
              <a:spcBef>
                <a:spcPts val="114"/>
              </a:spcBef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characteristic </a:t>
            </a:r>
            <a:r>
              <a:rPr sz="2800" spc="-5" dirty="0">
                <a:latin typeface="Arial"/>
                <a:cs typeface="Arial"/>
              </a:rPr>
              <a:t>should be </a:t>
            </a:r>
            <a:r>
              <a:rPr sz="2800" dirty="0">
                <a:latin typeface="Arial"/>
                <a:cs typeface="Arial"/>
              </a:rPr>
              <a:t>sufficiently invariant  </a:t>
            </a:r>
            <a:r>
              <a:rPr sz="2800" spc="-5" dirty="0">
                <a:latin typeface="Arial"/>
                <a:cs typeface="Arial"/>
              </a:rPr>
              <a:t>(with </a:t>
            </a:r>
            <a:r>
              <a:rPr sz="2800" dirty="0">
                <a:latin typeface="Arial"/>
                <a:cs typeface="Arial"/>
              </a:rPr>
              <a:t>respect </a:t>
            </a:r>
            <a:r>
              <a:rPr sz="2800" spc="-5" dirty="0">
                <a:latin typeface="Arial"/>
                <a:cs typeface="Arial"/>
              </a:rPr>
              <a:t>to the </a:t>
            </a:r>
            <a:r>
              <a:rPr sz="2800" dirty="0">
                <a:latin typeface="Arial"/>
                <a:cs typeface="Arial"/>
              </a:rPr>
              <a:t>matching criterion) over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period 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time;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ts val="324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spc="-5" dirty="0">
                <a:solidFill>
                  <a:srgbClr val="3333CC"/>
                </a:solidFill>
                <a:latin typeface="Arial"/>
                <a:cs typeface="Arial"/>
              </a:rPr>
              <a:t>Collectability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3695" marR="1806575">
              <a:lnSpc>
                <a:spcPts val="3130"/>
              </a:lnSpc>
              <a:spcBef>
                <a:spcPts val="175"/>
              </a:spcBef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characteristic </a:t>
            </a:r>
            <a:r>
              <a:rPr sz="2800" spc="-5" dirty="0">
                <a:latin typeface="Arial"/>
                <a:cs typeface="Arial"/>
              </a:rPr>
              <a:t>should be measurable  </a:t>
            </a:r>
            <a:r>
              <a:rPr sz="2800" dirty="0">
                <a:latin typeface="Arial"/>
                <a:cs typeface="Arial"/>
              </a:rPr>
              <a:t>quantitatively.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3642"/>
            <a:ext cx="65487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47265" algn="l"/>
              </a:tabLst>
            </a:pPr>
            <a:r>
              <a:rPr sz="3200" dirty="0">
                <a:solidFill>
                  <a:srgbClr val="333399"/>
                </a:solidFill>
              </a:rPr>
              <a:t>Biometrics:	Practical</a:t>
            </a:r>
            <a:r>
              <a:rPr sz="3200" spc="-70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considerations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201" y="593334"/>
            <a:ext cx="8495665" cy="5495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Accuracy:</a:t>
            </a:r>
            <a:endParaRPr sz="2800">
              <a:latin typeface="Arial"/>
              <a:cs typeface="Arial"/>
            </a:endParaRPr>
          </a:p>
          <a:p>
            <a:pPr marL="754380" marR="297815" lvl="1" indent="-285115">
              <a:lnSpc>
                <a:spcPts val="2680"/>
              </a:lnSpc>
              <a:spcBef>
                <a:spcPts val="57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correctness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 biometric </a:t>
            </a:r>
            <a:r>
              <a:rPr sz="2400" dirty="0">
                <a:latin typeface="Arial"/>
                <a:cs typeface="Arial"/>
              </a:rPr>
              <a:t>system, </a:t>
            </a:r>
            <a:r>
              <a:rPr sz="2400" spc="-5" dirty="0">
                <a:latin typeface="Arial"/>
                <a:cs typeface="Arial"/>
              </a:rPr>
              <a:t>expressed as  ERR (Equal </a:t>
            </a:r>
            <a:r>
              <a:rPr sz="2400" dirty="0">
                <a:latin typeface="Arial"/>
                <a:cs typeface="Arial"/>
              </a:rPr>
              <a:t>Error </a:t>
            </a:r>
            <a:r>
              <a:rPr sz="2400" spc="-5" dirty="0">
                <a:latin typeface="Arial"/>
                <a:cs typeface="Arial"/>
              </a:rPr>
              <a:t>Rate), where a low ERR is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desirable.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Performance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4380" lvl="1" indent="-285750">
              <a:lnSpc>
                <a:spcPct val="100000"/>
              </a:lnSpc>
              <a:spcBef>
                <a:spcPts val="309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achievable speed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analysis,</a:t>
            </a:r>
            <a:endParaRPr sz="2400">
              <a:latin typeface="Arial"/>
              <a:cs typeface="Arial"/>
            </a:endParaRPr>
          </a:p>
          <a:p>
            <a:pPr marL="754380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resources required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achieve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desired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speed,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Acceptability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4380" lvl="1" indent="-285750">
              <a:lnSpc>
                <a:spcPts val="2785"/>
              </a:lnSpc>
              <a:spcBef>
                <a:spcPts val="305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extent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which people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willing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accept </a:t>
            </a:r>
            <a:r>
              <a:rPr sz="2400" dirty="0">
                <a:latin typeface="Arial"/>
                <a:cs typeface="Arial"/>
              </a:rPr>
              <a:t>the use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754380">
              <a:lnSpc>
                <a:spcPts val="2785"/>
              </a:lnSpc>
            </a:pPr>
            <a:r>
              <a:rPr sz="2400" spc="-5" dirty="0">
                <a:latin typeface="Arial"/>
                <a:cs typeface="Arial"/>
              </a:rPr>
              <a:t>a particular biometric identifier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(characteristic)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Circumvention</a:t>
            </a:r>
            <a:r>
              <a:rPr sz="2800" spc="1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resistance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4380" lvl="1" indent="-285750">
              <a:lnSpc>
                <a:spcPct val="100000"/>
              </a:lnSpc>
              <a:spcBef>
                <a:spcPts val="320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difficulty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fooling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biometric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Safety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4380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Whether the </a:t>
            </a:r>
            <a:r>
              <a:rPr sz="2400" spc="-5" dirty="0">
                <a:latin typeface="Arial"/>
                <a:cs typeface="Arial"/>
              </a:rPr>
              <a:t>biometric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safe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09448"/>
            <a:ext cx="3581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Biometrics</a:t>
            </a:r>
            <a:r>
              <a:rPr sz="3600" spc="-8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Safety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3837432"/>
            <a:ext cx="3070860" cy="2017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500" y="1283960"/>
            <a:ext cx="8156575" cy="46075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6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Biometric </a:t>
            </a:r>
            <a:r>
              <a:rPr sz="2800" dirty="0">
                <a:latin typeface="Arial"/>
                <a:cs typeface="Arial"/>
              </a:rPr>
              <a:t>authentication </a:t>
            </a:r>
            <a:r>
              <a:rPr sz="2800" spc="-5" dirty="0">
                <a:latin typeface="Arial"/>
                <a:cs typeface="Arial"/>
              </a:rPr>
              <a:t>can be </a:t>
            </a:r>
            <a:r>
              <a:rPr sz="2800" dirty="0">
                <a:latin typeface="Arial"/>
                <a:cs typeface="Arial"/>
              </a:rPr>
              <a:t>safety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risk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Attackers </a:t>
            </a:r>
            <a:r>
              <a:rPr sz="2400" spc="-5" dirty="0">
                <a:latin typeface="Arial"/>
                <a:cs typeface="Arial"/>
              </a:rPr>
              <a:t>might want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“steal” body parts</a:t>
            </a:r>
            <a:endParaRPr sz="2400">
              <a:latin typeface="Arial"/>
              <a:cs typeface="Arial"/>
            </a:endParaRPr>
          </a:p>
          <a:p>
            <a:pPr marL="755015" marR="5080" lvl="1" indent="-285750">
              <a:lnSpc>
                <a:spcPts val="2680"/>
              </a:lnSpc>
              <a:spcBef>
                <a:spcPts val="55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Subjects can be </a:t>
            </a:r>
            <a:r>
              <a:rPr sz="2400" dirty="0">
                <a:latin typeface="Arial"/>
                <a:cs typeface="Arial"/>
              </a:rPr>
              <a:t>put </a:t>
            </a:r>
            <a:r>
              <a:rPr sz="2400" spc="-5" dirty="0">
                <a:latin typeface="Arial"/>
                <a:cs typeface="Arial"/>
              </a:rPr>
              <a:t>under duress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produce biometric  authenticator</a:t>
            </a:r>
            <a:endParaRPr sz="2400">
              <a:latin typeface="Arial"/>
              <a:cs typeface="Arial"/>
            </a:endParaRPr>
          </a:p>
          <a:p>
            <a:pPr marL="353695" marR="239395" indent="-341630">
              <a:lnSpc>
                <a:spcPts val="3120"/>
              </a:lnSpc>
              <a:spcBef>
                <a:spcPts val="60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Necessary to consider the </a:t>
            </a:r>
            <a:r>
              <a:rPr sz="2800" dirty="0">
                <a:latin typeface="Arial"/>
                <a:cs typeface="Arial"/>
              </a:rPr>
              <a:t>physical </a:t>
            </a:r>
            <a:r>
              <a:rPr sz="2800" spc="-5" dirty="0">
                <a:latin typeface="Arial"/>
                <a:cs typeface="Arial"/>
              </a:rPr>
              <a:t>environment  where biometric </a:t>
            </a:r>
            <a:r>
              <a:rPr sz="2800" dirty="0">
                <a:latin typeface="Arial"/>
                <a:cs typeface="Arial"/>
              </a:rPr>
              <a:t>authentication </a:t>
            </a:r>
            <a:r>
              <a:rPr sz="2800" spc="-5" dirty="0">
                <a:latin typeface="Arial"/>
                <a:cs typeface="Arial"/>
              </a:rPr>
              <a:t>takes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place.</a:t>
            </a:r>
            <a:endParaRPr sz="2800">
              <a:latin typeface="Arial"/>
              <a:cs typeface="Arial"/>
            </a:endParaRPr>
          </a:p>
          <a:p>
            <a:pPr marL="3862070" marR="123825">
              <a:lnSpc>
                <a:spcPts val="2680"/>
              </a:lnSpc>
              <a:spcBef>
                <a:spcPts val="819"/>
              </a:spcBef>
            </a:pPr>
            <a:r>
              <a:rPr sz="2400" spc="-5" dirty="0">
                <a:latin typeface="Arial"/>
                <a:cs typeface="Arial"/>
              </a:rPr>
              <a:t>Car thieves chopped </a:t>
            </a:r>
            <a:r>
              <a:rPr sz="2400" spc="-20" dirty="0">
                <a:latin typeface="Arial"/>
                <a:cs typeface="Arial"/>
              </a:rPr>
              <a:t>off </a:t>
            </a:r>
            <a:r>
              <a:rPr sz="2400" dirty="0">
                <a:latin typeface="Arial"/>
                <a:cs typeface="Arial"/>
              </a:rPr>
              <a:t>part of  the driver’s </a:t>
            </a:r>
            <a:r>
              <a:rPr sz="2400" spc="-5" dirty="0">
                <a:latin typeface="Arial"/>
                <a:cs typeface="Arial"/>
              </a:rPr>
              <a:t>left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dirty="0">
                <a:latin typeface="Arial"/>
                <a:cs typeface="Arial"/>
              </a:rPr>
              <a:t>finger to  start </a:t>
            </a:r>
            <a:r>
              <a:rPr sz="2400" spc="-5" dirty="0">
                <a:latin typeface="Arial"/>
                <a:cs typeface="Arial"/>
              </a:rPr>
              <a:t>S-Class Mercedes Benz  equipped with fingerprint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key.</a:t>
            </a:r>
            <a:endParaRPr sz="2400">
              <a:latin typeface="Arial"/>
              <a:cs typeface="Arial"/>
            </a:endParaRPr>
          </a:p>
          <a:p>
            <a:pPr marL="3862070">
              <a:lnSpc>
                <a:spcPts val="2540"/>
              </a:lnSpc>
            </a:pPr>
            <a:r>
              <a:rPr sz="2400" spc="-5" dirty="0">
                <a:latin typeface="Arial"/>
                <a:cs typeface="Arial"/>
              </a:rPr>
              <a:t>Malaysia, </a:t>
            </a:r>
            <a:r>
              <a:rPr sz="2400" dirty="0">
                <a:latin typeface="Arial"/>
                <a:cs typeface="Arial"/>
              </a:rPr>
              <a:t>March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2005</a:t>
            </a:r>
            <a:endParaRPr sz="2400">
              <a:latin typeface="Arial"/>
              <a:cs typeface="Arial"/>
            </a:endParaRPr>
          </a:p>
          <a:p>
            <a:pPr marL="3862070">
              <a:lnSpc>
                <a:spcPts val="2320"/>
              </a:lnSpc>
            </a:pPr>
            <a:r>
              <a:rPr sz="2000" dirty="0">
                <a:latin typeface="Arial"/>
                <a:cs typeface="Arial"/>
              </a:rPr>
              <a:t>(NST picture by Mohd Said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Samad)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28676"/>
            <a:ext cx="5732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7265" algn="l"/>
              </a:tabLst>
            </a:pPr>
            <a:r>
              <a:rPr sz="3200" spc="-5" dirty="0">
                <a:solidFill>
                  <a:srgbClr val="333399"/>
                </a:solidFill>
              </a:rPr>
              <a:t>Biometrics:	Modes </a:t>
            </a:r>
            <a:r>
              <a:rPr sz="3200" spc="-10" dirty="0">
                <a:solidFill>
                  <a:srgbClr val="333399"/>
                </a:solidFill>
              </a:rPr>
              <a:t>of</a:t>
            </a:r>
            <a:r>
              <a:rPr sz="3200" spc="-6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operation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028797"/>
            <a:ext cx="8089900" cy="47517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Enrolment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0"/>
              </a:spcBef>
              <a:buChar char="–"/>
              <a:tabLst>
                <a:tab pos="755650" algn="l"/>
              </a:tabLst>
            </a:pPr>
            <a:r>
              <a:rPr sz="2400" spc="-10" dirty="0">
                <a:latin typeface="Arial"/>
                <a:cs typeface="Arial"/>
              </a:rPr>
              <a:t>analog </a:t>
            </a:r>
            <a:r>
              <a:rPr sz="2400" dirty="0">
                <a:latin typeface="Arial"/>
                <a:cs typeface="Arial"/>
              </a:rPr>
              <a:t>capture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user’s biometric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attribute.</a:t>
            </a:r>
            <a:endParaRPr sz="2400">
              <a:latin typeface="Arial"/>
              <a:cs typeface="Arial"/>
            </a:endParaRPr>
          </a:p>
          <a:p>
            <a:pPr marL="755015" marR="5080" lvl="1" indent="-285750">
              <a:lnSpc>
                <a:spcPts val="2590"/>
              </a:lnSpc>
              <a:spcBef>
                <a:spcPts val="54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processing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this captured data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develop a template 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user’s attribute which is </a:t>
            </a:r>
            <a:r>
              <a:rPr sz="2400" dirty="0">
                <a:latin typeface="Arial"/>
                <a:cs typeface="Arial"/>
              </a:rPr>
              <a:t>stored for </a:t>
            </a:r>
            <a:r>
              <a:rPr sz="2400" spc="-5" dirty="0">
                <a:latin typeface="Arial"/>
                <a:cs typeface="Arial"/>
              </a:rPr>
              <a:t>later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use.</a:t>
            </a:r>
            <a:endParaRPr sz="2400">
              <a:latin typeface="Arial"/>
              <a:cs typeface="Arial"/>
            </a:endParaRPr>
          </a:p>
          <a:p>
            <a:pPr marL="340995" marR="2641600" indent="-340995" algn="r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Char char="•"/>
              <a:tabLst>
                <a:tab pos="340995" algn="l"/>
                <a:tab pos="354330" algn="l"/>
              </a:tabLst>
            </a:pPr>
            <a:r>
              <a:rPr sz="2800" dirty="0">
                <a:solidFill>
                  <a:srgbClr val="3333CC"/>
                </a:solidFill>
                <a:latin typeface="Arial"/>
                <a:cs typeface="Arial"/>
              </a:rPr>
              <a:t>Identification </a:t>
            </a:r>
            <a:r>
              <a:rPr sz="2800" dirty="0">
                <a:latin typeface="Arial"/>
                <a:cs typeface="Arial"/>
              </a:rPr>
              <a:t>(1:N,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one-to-many)</a:t>
            </a:r>
            <a:endParaRPr sz="2800">
              <a:latin typeface="Arial"/>
              <a:cs typeface="Arial"/>
            </a:endParaRPr>
          </a:p>
          <a:p>
            <a:pPr marL="285750" marR="2600325" lvl="1" indent="-285750" algn="r">
              <a:lnSpc>
                <a:spcPct val="100000"/>
              </a:lnSpc>
              <a:spcBef>
                <a:spcPts val="229"/>
              </a:spcBef>
              <a:buChar char="–"/>
              <a:tabLst>
                <a:tab pos="285750" algn="l"/>
              </a:tabLst>
            </a:pPr>
            <a:r>
              <a:rPr sz="2400" spc="-5" dirty="0">
                <a:latin typeface="Arial"/>
                <a:cs typeface="Arial"/>
              </a:rPr>
              <a:t>capture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 new biometric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sample.</a:t>
            </a:r>
            <a:endParaRPr sz="2400">
              <a:latin typeface="Arial"/>
              <a:cs typeface="Arial"/>
            </a:endParaRPr>
          </a:p>
          <a:p>
            <a:pPr marL="755015" marR="278765" lvl="1" indent="-285750">
              <a:lnSpc>
                <a:spcPts val="2590"/>
              </a:lnSpc>
              <a:spcBef>
                <a:spcPts val="53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search the database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stored templates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match  </a:t>
            </a:r>
            <a:r>
              <a:rPr sz="2400" spc="-5" dirty="0">
                <a:latin typeface="Arial"/>
                <a:cs typeface="Arial"/>
              </a:rPr>
              <a:t>based solely </a:t>
            </a:r>
            <a:r>
              <a:rPr sz="2400" dirty="0">
                <a:latin typeface="Arial"/>
                <a:cs typeface="Arial"/>
              </a:rPr>
              <a:t>on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biometric.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solidFill>
                  <a:srgbClr val="3333CC"/>
                </a:solidFill>
                <a:latin typeface="Arial"/>
                <a:cs typeface="Arial"/>
              </a:rPr>
              <a:t>Verification </a:t>
            </a:r>
            <a:r>
              <a:rPr sz="2800" spc="-5" dirty="0">
                <a:latin typeface="Arial"/>
                <a:cs typeface="Arial"/>
              </a:rPr>
              <a:t>of claimed </a:t>
            </a:r>
            <a:r>
              <a:rPr sz="2800" dirty="0">
                <a:latin typeface="Arial"/>
                <a:cs typeface="Arial"/>
              </a:rPr>
              <a:t>identity </a:t>
            </a:r>
            <a:r>
              <a:rPr sz="2800" spc="-5" dirty="0">
                <a:latin typeface="Arial"/>
                <a:cs typeface="Arial"/>
              </a:rPr>
              <a:t>(1:1,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one-to-one):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2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capture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 new biometric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sample.</a:t>
            </a:r>
            <a:endParaRPr sz="2400">
              <a:latin typeface="Arial"/>
              <a:cs typeface="Arial"/>
            </a:endParaRPr>
          </a:p>
          <a:p>
            <a:pPr marL="755015" marR="227329" lvl="1" indent="-285750">
              <a:lnSpc>
                <a:spcPts val="2590"/>
              </a:lnSpc>
              <a:spcBef>
                <a:spcPts val="54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comparison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new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user’s 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545" y="1263946"/>
            <a:ext cx="2077940" cy="18053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6621" y="1340689"/>
            <a:ext cx="1794110" cy="16341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47625"/>
            <a:ext cx="8077200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5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Extracting </a:t>
            </a:r>
            <a:r>
              <a:rPr sz="3600" dirty="0">
                <a:solidFill>
                  <a:srgbClr val="333399"/>
                </a:solidFill>
              </a:rPr>
              <a:t>biometric</a:t>
            </a:r>
            <a:r>
              <a:rPr sz="3600" spc="-1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features</a:t>
            </a:r>
            <a:endParaRPr sz="3600"/>
          </a:p>
          <a:p>
            <a:pPr marL="12700">
              <a:lnSpc>
                <a:spcPts val="4165"/>
              </a:lnSpc>
            </a:pPr>
            <a:r>
              <a:rPr sz="3600" spc="-5" dirty="0">
                <a:solidFill>
                  <a:srgbClr val="333399"/>
                </a:solidFill>
              </a:rPr>
              <a:t>Example </a:t>
            </a:r>
            <a:r>
              <a:rPr sz="3600" dirty="0">
                <a:solidFill>
                  <a:srgbClr val="333399"/>
                </a:solidFill>
              </a:rPr>
              <a:t>fingerprints: Extracting</a:t>
            </a:r>
            <a:r>
              <a:rPr sz="3600" spc="-6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minutia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217" y="3364440"/>
            <a:ext cx="8421166" cy="26072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0641" y="1756918"/>
            <a:ext cx="1228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urc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781803" y="1706372"/>
            <a:ext cx="1526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Ridge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3704590" cy="966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Biometrics:</a:t>
            </a:r>
            <a:endParaRPr sz="3200"/>
          </a:p>
          <a:p>
            <a:pPr marL="12700">
              <a:lnSpc>
                <a:spcPts val="3700"/>
              </a:lnSpc>
            </a:pPr>
            <a:r>
              <a:rPr sz="3200" dirty="0">
                <a:solidFill>
                  <a:srgbClr val="333399"/>
                </a:solidFill>
              </a:rPr>
              <a:t>System</a:t>
            </a:r>
            <a:r>
              <a:rPr sz="3200" spc="-8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components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95122" y="2289810"/>
            <a:ext cx="7985759" cy="3092450"/>
            <a:chOff x="595122" y="2289810"/>
            <a:chExt cx="7985759" cy="3092450"/>
          </a:xfrm>
        </p:grpSpPr>
        <p:sp>
          <p:nvSpPr>
            <p:cNvPr id="4" name="object 4"/>
            <p:cNvSpPr/>
            <p:nvPr/>
          </p:nvSpPr>
          <p:spPr>
            <a:xfrm>
              <a:off x="595122" y="2289810"/>
              <a:ext cx="7985759" cy="3092450"/>
            </a:xfrm>
            <a:custGeom>
              <a:avLst/>
              <a:gdLst/>
              <a:ahLst/>
              <a:cxnLst/>
              <a:rect l="l" t="t" r="r" b="b"/>
              <a:pathLst>
                <a:path w="7985759" h="3092450">
                  <a:moveTo>
                    <a:pt x="7985759" y="0"/>
                  </a:moveTo>
                  <a:lnTo>
                    <a:pt x="0" y="0"/>
                  </a:lnTo>
                  <a:lnTo>
                    <a:pt x="0" y="3092196"/>
                  </a:lnTo>
                  <a:lnTo>
                    <a:pt x="7985759" y="3092196"/>
                  </a:lnTo>
                  <a:lnTo>
                    <a:pt x="7985759" y="0"/>
                  </a:lnTo>
                  <a:close/>
                </a:path>
              </a:pathLst>
            </a:custGeom>
            <a:solidFill>
              <a:srgbClr val="FF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3927" y="3099816"/>
              <a:ext cx="1263396" cy="10210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43927" y="3099816"/>
              <a:ext cx="1263650" cy="1021080"/>
            </a:xfrm>
            <a:custGeom>
              <a:avLst/>
              <a:gdLst/>
              <a:ahLst/>
              <a:cxnLst/>
              <a:rect l="l" t="t" r="r" b="b"/>
              <a:pathLst>
                <a:path w="1263650" h="1021079">
                  <a:moveTo>
                    <a:pt x="1263396" y="127635"/>
                  </a:moveTo>
                  <a:lnTo>
                    <a:pt x="1226567" y="170678"/>
                  </a:lnTo>
                  <a:lnTo>
                    <a:pt x="1165046" y="196056"/>
                  </a:lnTo>
                  <a:lnTo>
                    <a:pt x="1124616" y="207461"/>
                  </a:lnTo>
                  <a:lnTo>
                    <a:pt x="1078372" y="217884"/>
                  </a:lnTo>
                  <a:lnTo>
                    <a:pt x="1026789" y="227228"/>
                  </a:lnTo>
                  <a:lnTo>
                    <a:pt x="970340" y="235397"/>
                  </a:lnTo>
                  <a:lnTo>
                    <a:pt x="909499" y="242296"/>
                  </a:lnTo>
                  <a:lnTo>
                    <a:pt x="844740" y="247828"/>
                  </a:lnTo>
                  <a:lnTo>
                    <a:pt x="776537" y="251898"/>
                  </a:lnTo>
                  <a:lnTo>
                    <a:pt x="705365" y="254411"/>
                  </a:lnTo>
                  <a:lnTo>
                    <a:pt x="631698" y="255270"/>
                  </a:lnTo>
                  <a:lnTo>
                    <a:pt x="558030" y="254411"/>
                  </a:lnTo>
                  <a:lnTo>
                    <a:pt x="486858" y="251898"/>
                  </a:lnTo>
                  <a:lnTo>
                    <a:pt x="418655" y="247828"/>
                  </a:lnTo>
                  <a:lnTo>
                    <a:pt x="353896" y="242296"/>
                  </a:lnTo>
                  <a:lnTo>
                    <a:pt x="293055" y="235397"/>
                  </a:lnTo>
                  <a:lnTo>
                    <a:pt x="236606" y="227228"/>
                  </a:lnTo>
                  <a:lnTo>
                    <a:pt x="185023" y="217884"/>
                  </a:lnTo>
                  <a:lnTo>
                    <a:pt x="138779" y="207461"/>
                  </a:lnTo>
                  <a:lnTo>
                    <a:pt x="98349" y="196056"/>
                  </a:lnTo>
                  <a:lnTo>
                    <a:pt x="36828" y="170678"/>
                  </a:lnTo>
                  <a:lnTo>
                    <a:pt x="4250" y="142518"/>
                  </a:lnTo>
                  <a:lnTo>
                    <a:pt x="0" y="127635"/>
                  </a:lnTo>
                  <a:lnTo>
                    <a:pt x="4250" y="112751"/>
                  </a:lnTo>
                  <a:lnTo>
                    <a:pt x="36828" y="84591"/>
                  </a:lnTo>
                  <a:lnTo>
                    <a:pt x="98349" y="59213"/>
                  </a:lnTo>
                  <a:lnTo>
                    <a:pt x="138779" y="47808"/>
                  </a:lnTo>
                  <a:lnTo>
                    <a:pt x="185023" y="37385"/>
                  </a:lnTo>
                  <a:lnTo>
                    <a:pt x="236606" y="28041"/>
                  </a:lnTo>
                  <a:lnTo>
                    <a:pt x="293055" y="19872"/>
                  </a:lnTo>
                  <a:lnTo>
                    <a:pt x="353896" y="12973"/>
                  </a:lnTo>
                  <a:lnTo>
                    <a:pt x="418655" y="7441"/>
                  </a:lnTo>
                  <a:lnTo>
                    <a:pt x="486858" y="3371"/>
                  </a:lnTo>
                  <a:lnTo>
                    <a:pt x="558030" y="858"/>
                  </a:lnTo>
                  <a:lnTo>
                    <a:pt x="631698" y="0"/>
                  </a:lnTo>
                  <a:lnTo>
                    <a:pt x="705365" y="858"/>
                  </a:lnTo>
                  <a:lnTo>
                    <a:pt x="776537" y="3371"/>
                  </a:lnTo>
                  <a:lnTo>
                    <a:pt x="844740" y="7441"/>
                  </a:lnTo>
                  <a:lnTo>
                    <a:pt x="909499" y="12973"/>
                  </a:lnTo>
                  <a:lnTo>
                    <a:pt x="970340" y="19872"/>
                  </a:lnTo>
                  <a:lnTo>
                    <a:pt x="1026789" y="28041"/>
                  </a:lnTo>
                  <a:lnTo>
                    <a:pt x="1078372" y="37385"/>
                  </a:lnTo>
                  <a:lnTo>
                    <a:pt x="1124616" y="47808"/>
                  </a:lnTo>
                  <a:lnTo>
                    <a:pt x="1165046" y="59213"/>
                  </a:lnTo>
                  <a:lnTo>
                    <a:pt x="1226567" y="84591"/>
                  </a:lnTo>
                  <a:lnTo>
                    <a:pt x="1259145" y="112751"/>
                  </a:lnTo>
                  <a:lnTo>
                    <a:pt x="1263396" y="127635"/>
                  </a:lnTo>
                  <a:close/>
                </a:path>
                <a:path w="1263650" h="1021079">
                  <a:moveTo>
                    <a:pt x="1263396" y="127635"/>
                  </a:moveTo>
                  <a:lnTo>
                    <a:pt x="1263396" y="893445"/>
                  </a:lnTo>
                  <a:lnTo>
                    <a:pt x="1259145" y="908328"/>
                  </a:lnTo>
                  <a:lnTo>
                    <a:pt x="1226567" y="936488"/>
                  </a:lnTo>
                  <a:lnTo>
                    <a:pt x="1165046" y="961866"/>
                  </a:lnTo>
                  <a:lnTo>
                    <a:pt x="1124616" y="973271"/>
                  </a:lnTo>
                  <a:lnTo>
                    <a:pt x="1078372" y="983694"/>
                  </a:lnTo>
                  <a:lnTo>
                    <a:pt x="1026789" y="993038"/>
                  </a:lnTo>
                  <a:lnTo>
                    <a:pt x="970340" y="1001207"/>
                  </a:lnTo>
                  <a:lnTo>
                    <a:pt x="909499" y="1008106"/>
                  </a:lnTo>
                  <a:lnTo>
                    <a:pt x="844740" y="1013638"/>
                  </a:lnTo>
                  <a:lnTo>
                    <a:pt x="776537" y="1017708"/>
                  </a:lnTo>
                  <a:lnTo>
                    <a:pt x="705365" y="1020221"/>
                  </a:lnTo>
                  <a:lnTo>
                    <a:pt x="631698" y="1021080"/>
                  </a:lnTo>
                  <a:lnTo>
                    <a:pt x="558030" y="1020221"/>
                  </a:lnTo>
                  <a:lnTo>
                    <a:pt x="486858" y="1017708"/>
                  </a:lnTo>
                  <a:lnTo>
                    <a:pt x="418655" y="1013638"/>
                  </a:lnTo>
                  <a:lnTo>
                    <a:pt x="353896" y="1008106"/>
                  </a:lnTo>
                  <a:lnTo>
                    <a:pt x="293055" y="1001207"/>
                  </a:lnTo>
                  <a:lnTo>
                    <a:pt x="236606" y="993038"/>
                  </a:lnTo>
                  <a:lnTo>
                    <a:pt x="185023" y="983694"/>
                  </a:lnTo>
                  <a:lnTo>
                    <a:pt x="138779" y="973271"/>
                  </a:lnTo>
                  <a:lnTo>
                    <a:pt x="98349" y="961866"/>
                  </a:lnTo>
                  <a:lnTo>
                    <a:pt x="36828" y="936488"/>
                  </a:lnTo>
                  <a:lnTo>
                    <a:pt x="4250" y="908328"/>
                  </a:lnTo>
                  <a:lnTo>
                    <a:pt x="0" y="893445"/>
                  </a:lnTo>
                  <a:lnTo>
                    <a:pt x="0" y="1276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33365" y="3062477"/>
            <a:ext cx="1417320" cy="1053465"/>
          </a:xfrm>
          <a:prstGeom prst="rect">
            <a:avLst/>
          </a:prstGeom>
          <a:solidFill>
            <a:srgbClr val="FFFFFF"/>
          </a:solidFill>
          <a:ln w="2895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Matcher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4566" y="3169157"/>
            <a:ext cx="1234440" cy="931544"/>
          </a:xfrm>
          <a:prstGeom prst="rect">
            <a:avLst/>
          </a:prstGeom>
          <a:solidFill>
            <a:srgbClr val="FFFFFF"/>
          </a:solidFill>
          <a:ln w="28955">
            <a:solidFill>
              <a:srgbClr val="000000"/>
            </a:solidFill>
          </a:ln>
        </p:spPr>
        <p:txBody>
          <a:bodyPr vert="horz" wrap="square" lIns="0" tIns="207645" rIns="0" bIns="0" rtlCol="0">
            <a:spAutoFit/>
          </a:bodyPr>
          <a:lstStyle/>
          <a:p>
            <a:pPr marL="160020" marR="153035" indent="63500">
              <a:lnSpc>
                <a:spcPts val="2020"/>
              </a:lnSpc>
              <a:spcBef>
                <a:spcPts val="1635"/>
              </a:spcBef>
            </a:pPr>
            <a:r>
              <a:rPr sz="1800" spc="-5" dirty="0">
                <a:latin typeface="Arial"/>
                <a:cs typeface="Arial"/>
              </a:rPr>
              <a:t>Feature  E</a:t>
            </a:r>
            <a:r>
              <a:rPr sz="1800" spc="-2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tractor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9526" y="2779014"/>
            <a:ext cx="1539240" cy="1663064"/>
          </a:xfrm>
          <a:custGeom>
            <a:avLst/>
            <a:gdLst/>
            <a:ahLst/>
            <a:cxnLst/>
            <a:rect l="l" t="t" r="r" b="b"/>
            <a:pathLst>
              <a:path w="1539239" h="1663064">
                <a:moveTo>
                  <a:pt x="1539240" y="0"/>
                </a:moveTo>
                <a:lnTo>
                  <a:pt x="0" y="0"/>
                </a:lnTo>
                <a:lnTo>
                  <a:pt x="0" y="1662683"/>
                </a:lnTo>
                <a:lnTo>
                  <a:pt x="1539240" y="1662683"/>
                </a:lnTo>
                <a:lnTo>
                  <a:pt x="1539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9526" y="2779014"/>
            <a:ext cx="1539240" cy="1663064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latin typeface="Arial"/>
                <a:cs typeface="Arial"/>
              </a:rPr>
              <a:t>Sensor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85672" y="3317747"/>
            <a:ext cx="5634355" cy="914400"/>
            <a:chOff x="1185672" y="3317747"/>
            <a:chExt cx="5634355" cy="9144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672" y="3317747"/>
              <a:ext cx="714755" cy="914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0404" y="3518915"/>
              <a:ext cx="365760" cy="291465"/>
            </a:xfrm>
            <a:custGeom>
              <a:avLst/>
              <a:gdLst/>
              <a:ahLst/>
              <a:cxnLst/>
              <a:rect l="l" t="t" r="r" b="b"/>
              <a:pathLst>
                <a:path w="365760" h="291464">
                  <a:moveTo>
                    <a:pt x="273938" y="0"/>
                  </a:moveTo>
                  <a:lnTo>
                    <a:pt x="273938" y="72771"/>
                  </a:lnTo>
                  <a:lnTo>
                    <a:pt x="0" y="72771"/>
                  </a:lnTo>
                  <a:lnTo>
                    <a:pt x="0" y="218313"/>
                  </a:lnTo>
                  <a:lnTo>
                    <a:pt x="273938" y="218313"/>
                  </a:lnTo>
                  <a:lnTo>
                    <a:pt x="273938" y="291084"/>
                  </a:lnTo>
                  <a:lnTo>
                    <a:pt x="365759" y="145542"/>
                  </a:lnTo>
                  <a:lnTo>
                    <a:pt x="273938" y="0"/>
                  </a:lnTo>
                  <a:close/>
                </a:path>
              </a:pathLst>
            </a:custGeom>
            <a:solidFill>
              <a:srgbClr val="87B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70404" y="3518915"/>
              <a:ext cx="365760" cy="291465"/>
            </a:xfrm>
            <a:custGeom>
              <a:avLst/>
              <a:gdLst/>
              <a:ahLst/>
              <a:cxnLst/>
              <a:rect l="l" t="t" r="r" b="b"/>
              <a:pathLst>
                <a:path w="365760" h="291464">
                  <a:moveTo>
                    <a:pt x="0" y="72771"/>
                  </a:moveTo>
                  <a:lnTo>
                    <a:pt x="273938" y="72771"/>
                  </a:lnTo>
                  <a:lnTo>
                    <a:pt x="273938" y="0"/>
                  </a:lnTo>
                  <a:lnTo>
                    <a:pt x="365759" y="145542"/>
                  </a:lnTo>
                  <a:lnTo>
                    <a:pt x="273938" y="291084"/>
                  </a:lnTo>
                  <a:lnTo>
                    <a:pt x="273938" y="218313"/>
                  </a:lnTo>
                  <a:lnTo>
                    <a:pt x="0" y="218313"/>
                  </a:lnTo>
                  <a:lnTo>
                    <a:pt x="0" y="727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9976" y="3508247"/>
              <a:ext cx="367665" cy="291465"/>
            </a:xfrm>
            <a:custGeom>
              <a:avLst/>
              <a:gdLst/>
              <a:ahLst/>
              <a:cxnLst/>
              <a:rect l="l" t="t" r="r" b="b"/>
              <a:pathLst>
                <a:path w="367664" h="291464">
                  <a:moveTo>
                    <a:pt x="275463" y="0"/>
                  </a:moveTo>
                  <a:lnTo>
                    <a:pt x="275463" y="72771"/>
                  </a:lnTo>
                  <a:lnTo>
                    <a:pt x="0" y="72771"/>
                  </a:lnTo>
                  <a:lnTo>
                    <a:pt x="0" y="218312"/>
                  </a:lnTo>
                  <a:lnTo>
                    <a:pt x="275463" y="218312"/>
                  </a:lnTo>
                  <a:lnTo>
                    <a:pt x="275463" y="291083"/>
                  </a:lnTo>
                  <a:lnTo>
                    <a:pt x="367284" y="145541"/>
                  </a:lnTo>
                  <a:lnTo>
                    <a:pt x="275463" y="0"/>
                  </a:lnTo>
                  <a:close/>
                </a:path>
              </a:pathLst>
            </a:custGeom>
            <a:solidFill>
              <a:srgbClr val="87B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79976" y="3508247"/>
              <a:ext cx="367665" cy="291465"/>
            </a:xfrm>
            <a:custGeom>
              <a:avLst/>
              <a:gdLst/>
              <a:ahLst/>
              <a:cxnLst/>
              <a:rect l="l" t="t" r="r" b="b"/>
              <a:pathLst>
                <a:path w="367664" h="291464">
                  <a:moveTo>
                    <a:pt x="0" y="72771"/>
                  </a:moveTo>
                  <a:lnTo>
                    <a:pt x="275463" y="72771"/>
                  </a:lnTo>
                  <a:lnTo>
                    <a:pt x="275463" y="0"/>
                  </a:lnTo>
                  <a:lnTo>
                    <a:pt x="367284" y="145541"/>
                  </a:lnTo>
                  <a:lnTo>
                    <a:pt x="275463" y="291083"/>
                  </a:lnTo>
                  <a:lnTo>
                    <a:pt x="275463" y="218312"/>
                  </a:lnTo>
                  <a:lnTo>
                    <a:pt x="0" y="218312"/>
                  </a:lnTo>
                  <a:lnTo>
                    <a:pt x="0" y="727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48043" y="3512819"/>
              <a:ext cx="367665" cy="291465"/>
            </a:xfrm>
            <a:custGeom>
              <a:avLst/>
              <a:gdLst/>
              <a:ahLst/>
              <a:cxnLst/>
              <a:rect l="l" t="t" r="r" b="b"/>
              <a:pathLst>
                <a:path w="367665" h="291464">
                  <a:moveTo>
                    <a:pt x="91821" y="0"/>
                  </a:moveTo>
                  <a:lnTo>
                    <a:pt x="0" y="145541"/>
                  </a:lnTo>
                  <a:lnTo>
                    <a:pt x="91821" y="291083"/>
                  </a:lnTo>
                  <a:lnTo>
                    <a:pt x="91821" y="218312"/>
                  </a:lnTo>
                  <a:lnTo>
                    <a:pt x="367283" y="218312"/>
                  </a:lnTo>
                  <a:lnTo>
                    <a:pt x="367283" y="72770"/>
                  </a:lnTo>
                  <a:lnTo>
                    <a:pt x="91821" y="72770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87B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8043" y="3512819"/>
              <a:ext cx="367665" cy="291465"/>
            </a:xfrm>
            <a:custGeom>
              <a:avLst/>
              <a:gdLst/>
              <a:ahLst/>
              <a:cxnLst/>
              <a:rect l="l" t="t" r="r" b="b"/>
              <a:pathLst>
                <a:path w="367665" h="291464">
                  <a:moveTo>
                    <a:pt x="367283" y="218312"/>
                  </a:moveTo>
                  <a:lnTo>
                    <a:pt x="91821" y="218312"/>
                  </a:lnTo>
                  <a:lnTo>
                    <a:pt x="91821" y="291083"/>
                  </a:lnTo>
                  <a:lnTo>
                    <a:pt x="0" y="145541"/>
                  </a:lnTo>
                  <a:lnTo>
                    <a:pt x="91821" y="0"/>
                  </a:lnTo>
                  <a:lnTo>
                    <a:pt x="91821" y="72770"/>
                  </a:lnTo>
                  <a:lnTo>
                    <a:pt x="367283" y="72770"/>
                  </a:lnTo>
                  <a:lnTo>
                    <a:pt x="367283" y="218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5122" y="2289810"/>
            <a:ext cx="7985759" cy="309245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6586855" marR="414020" indent="107950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System  D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ta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ase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System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224" y="209550"/>
            <a:ext cx="8026400" cy="10833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49930" marR="5080" indent="-3237865">
              <a:lnSpc>
                <a:spcPts val="4010"/>
              </a:lnSpc>
              <a:spcBef>
                <a:spcPts val="490"/>
              </a:spcBef>
            </a:pPr>
            <a:r>
              <a:rPr sz="3600" spc="-5" dirty="0">
                <a:solidFill>
                  <a:srgbClr val="333399"/>
                </a:solidFill>
              </a:rPr>
              <a:t>Identity and </a:t>
            </a:r>
            <a:r>
              <a:rPr sz="3600" dirty="0">
                <a:solidFill>
                  <a:srgbClr val="333399"/>
                </a:solidFill>
              </a:rPr>
              <a:t>Access Management</a:t>
            </a:r>
            <a:r>
              <a:rPr sz="3600" spc="-8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(IAM)  </a:t>
            </a:r>
            <a:r>
              <a:rPr sz="3600" spc="-5" dirty="0">
                <a:solidFill>
                  <a:srgbClr val="333399"/>
                </a:solidFill>
              </a:rPr>
              <a:t>Phases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500628" y="2639567"/>
            <a:ext cx="1652270" cy="640080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11760" marR="104139" indent="452755">
              <a:lnSpc>
                <a:spcPts val="2230"/>
              </a:lnSpc>
              <a:spcBef>
                <a:spcPts val="285"/>
              </a:spcBef>
            </a:pPr>
            <a:r>
              <a:rPr sz="2000" spc="-5" dirty="0">
                <a:latin typeface="Arial"/>
                <a:cs typeface="Arial"/>
              </a:rPr>
              <a:t>Self-  </a:t>
            </a:r>
            <a:r>
              <a:rPr sz="2000" dirty="0">
                <a:latin typeface="Arial"/>
                <a:cs typeface="Arial"/>
              </a:rPr>
              <a:t>Identi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2544" y="4306823"/>
            <a:ext cx="76200" cy="361315"/>
          </a:xfrm>
          <a:custGeom>
            <a:avLst/>
            <a:gdLst/>
            <a:ahLst/>
            <a:cxnLst/>
            <a:rect l="l" t="t" r="r" b="b"/>
            <a:pathLst>
              <a:path w="76200" h="361314">
                <a:moveTo>
                  <a:pt x="31750" y="284988"/>
                </a:moveTo>
                <a:lnTo>
                  <a:pt x="0" y="284988"/>
                </a:lnTo>
                <a:lnTo>
                  <a:pt x="38100" y="361188"/>
                </a:lnTo>
                <a:lnTo>
                  <a:pt x="69850" y="297688"/>
                </a:lnTo>
                <a:lnTo>
                  <a:pt x="31750" y="297688"/>
                </a:lnTo>
                <a:lnTo>
                  <a:pt x="31750" y="284988"/>
                </a:lnTo>
                <a:close/>
              </a:path>
              <a:path w="76200" h="361314">
                <a:moveTo>
                  <a:pt x="44450" y="0"/>
                </a:moveTo>
                <a:lnTo>
                  <a:pt x="31750" y="0"/>
                </a:lnTo>
                <a:lnTo>
                  <a:pt x="31750" y="297688"/>
                </a:lnTo>
                <a:lnTo>
                  <a:pt x="44450" y="297688"/>
                </a:lnTo>
                <a:lnTo>
                  <a:pt x="44450" y="0"/>
                </a:lnTo>
                <a:close/>
              </a:path>
              <a:path w="76200" h="361314">
                <a:moveTo>
                  <a:pt x="76200" y="284988"/>
                </a:moveTo>
                <a:lnTo>
                  <a:pt x="44450" y="284988"/>
                </a:lnTo>
                <a:lnTo>
                  <a:pt x="44450" y="297688"/>
                </a:lnTo>
                <a:lnTo>
                  <a:pt x="69850" y="297688"/>
                </a:lnTo>
                <a:lnTo>
                  <a:pt x="7620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7551" y="2791460"/>
            <a:ext cx="155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Claim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8853" y="3676015"/>
            <a:ext cx="16357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Prove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claimed  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53" y="4550790"/>
            <a:ext cx="17633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Enforce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  authorization  policy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0628" y="3749040"/>
            <a:ext cx="1728470" cy="558165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26535" y="4759452"/>
            <a:ext cx="1728470" cy="547370"/>
          </a:xfrm>
          <a:prstGeom prst="rect">
            <a:avLst/>
          </a:prstGeom>
          <a:solidFill>
            <a:srgbClr val="00FFCC"/>
          </a:solidFill>
          <a:ln w="9144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9"/>
              </a:spcBef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8867" y="2615183"/>
            <a:ext cx="1746885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330200" marR="186690" indent="-137160">
              <a:lnSpc>
                <a:spcPts val="2230"/>
              </a:lnSpc>
              <a:spcBef>
                <a:spcPts val="284"/>
              </a:spcBef>
            </a:pPr>
            <a:r>
              <a:rPr sz="2000" dirty="0">
                <a:latin typeface="Arial"/>
                <a:cs typeface="Arial"/>
              </a:rPr>
              <a:t>Registration  of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680" y="3685032"/>
            <a:ext cx="1728470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06680" marR="100330" indent="63500">
              <a:lnSpc>
                <a:spcPts val="2230"/>
              </a:lnSpc>
              <a:spcBef>
                <a:spcPts val="280"/>
              </a:spcBef>
            </a:pPr>
            <a:r>
              <a:rPr sz="2000" dirty="0">
                <a:latin typeface="Arial"/>
                <a:cs typeface="Arial"/>
              </a:rPr>
              <a:t>Provisioning  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680" y="4762500"/>
            <a:ext cx="1727200" cy="640080"/>
          </a:xfrm>
          <a:prstGeom prst="rect">
            <a:avLst/>
          </a:prstGeom>
          <a:solidFill>
            <a:srgbClr val="D2D2F4"/>
          </a:solidFill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325120" marR="112395" indent="-204470">
              <a:lnSpc>
                <a:spcPts val="2230"/>
              </a:lnSpc>
              <a:spcBef>
                <a:spcPts val="285"/>
              </a:spcBef>
            </a:pPr>
            <a:r>
              <a:rPr sz="2000" dirty="0">
                <a:latin typeface="Arial"/>
                <a:cs typeface="Arial"/>
              </a:rPr>
              <a:t>Au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ho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ization  of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4488" y="2433827"/>
            <a:ext cx="8109584" cy="3192780"/>
            <a:chOff x="94488" y="2433827"/>
            <a:chExt cx="8109584" cy="3192780"/>
          </a:xfrm>
        </p:grpSpPr>
        <p:sp>
          <p:nvSpPr>
            <p:cNvPr id="14" name="object 14"/>
            <p:cNvSpPr/>
            <p:nvPr/>
          </p:nvSpPr>
          <p:spPr>
            <a:xfrm>
              <a:off x="3248405" y="2446781"/>
              <a:ext cx="3912235" cy="3167380"/>
            </a:xfrm>
            <a:custGeom>
              <a:avLst/>
              <a:gdLst/>
              <a:ahLst/>
              <a:cxnLst/>
              <a:rect l="l" t="t" r="r" b="b"/>
              <a:pathLst>
                <a:path w="3912234" h="3167379">
                  <a:moveTo>
                    <a:pt x="0" y="527812"/>
                  </a:moveTo>
                  <a:lnTo>
                    <a:pt x="2157" y="479775"/>
                  </a:lnTo>
                  <a:lnTo>
                    <a:pt x="8504" y="432947"/>
                  </a:lnTo>
                  <a:lnTo>
                    <a:pt x="18856" y="387511"/>
                  </a:lnTo>
                  <a:lnTo>
                    <a:pt x="33025" y="343656"/>
                  </a:lnTo>
                  <a:lnTo>
                    <a:pt x="50825" y="301567"/>
                  </a:lnTo>
                  <a:lnTo>
                    <a:pt x="72070" y="261431"/>
                  </a:lnTo>
                  <a:lnTo>
                    <a:pt x="96572" y="223435"/>
                  </a:lnTo>
                  <a:lnTo>
                    <a:pt x="124147" y="187764"/>
                  </a:lnTo>
                  <a:lnTo>
                    <a:pt x="154606" y="154606"/>
                  </a:lnTo>
                  <a:lnTo>
                    <a:pt x="187764" y="124147"/>
                  </a:lnTo>
                  <a:lnTo>
                    <a:pt x="223435" y="96572"/>
                  </a:lnTo>
                  <a:lnTo>
                    <a:pt x="261431" y="72070"/>
                  </a:lnTo>
                  <a:lnTo>
                    <a:pt x="301567" y="50825"/>
                  </a:lnTo>
                  <a:lnTo>
                    <a:pt x="343656" y="33025"/>
                  </a:lnTo>
                  <a:lnTo>
                    <a:pt x="387511" y="18856"/>
                  </a:lnTo>
                  <a:lnTo>
                    <a:pt x="432947" y="8504"/>
                  </a:lnTo>
                  <a:lnTo>
                    <a:pt x="479775" y="2157"/>
                  </a:lnTo>
                  <a:lnTo>
                    <a:pt x="527811" y="0"/>
                  </a:lnTo>
                  <a:lnTo>
                    <a:pt x="3384296" y="0"/>
                  </a:lnTo>
                  <a:lnTo>
                    <a:pt x="3432332" y="2157"/>
                  </a:lnTo>
                  <a:lnTo>
                    <a:pt x="3479160" y="8504"/>
                  </a:lnTo>
                  <a:lnTo>
                    <a:pt x="3524596" y="18856"/>
                  </a:lnTo>
                  <a:lnTo>
                    <a:pt x="3568451" y="33025"/>
                  </a:lnTo>
                  <a:lnTo>
                    <a:pt x="3610540" y="50825"/>
                  </a:lnTo>
                  <a:lnTo>
                    <a:pt x="3650676" y="72070"/>
                  </a:lnTo>
                  <a:lnTo>
                    <a:pt x="3688672" y="96572"/>
                  </a:lnTo>
                  <a:lnTo>
                    <a:pt x="3724343" y="124147"/>
                  </a:lnTo>
                  <a:lnTo>
                    <a:pt x="3757501" y="154606"/>
                  </a:lnTo>
                  <a:lnTo>
                    <a:pt x="3787960" y="187764"/>
                  </a:lnTo>
                  <a:lnTo>
                    <a:pt x="3815535" y="223435"/>
                  </a:lnTo>
                  <a:lnTo>
                    <a:pt x="3840037" y="261431"/>
                  </a:lnTo>
                  <a:lnTo>
                    <a:pt x="3861282" y="301567"/>
                  </a:lnTo>
                  <a:lnTo>
                    <a:pt x="3879082" y="343656"/>
                  </a:lnTo>
                  <a:lnTo>
                    <a:pt x="3893251" y="387511"/>
                  </a:lnTo>
                  <a:lnTo>
                    <a:pt x="3903603" y="432947"/>
                  </a:lnTo>
                  <a:lnTo>
                    <a:pt x="3909950" y="479775"/>
                  </a:lnTo>
                  <a:lnTo>
                    <a:pt x="3912108" y="527812"/>
                  </a:lnTo>
                  <a:lnTo>
                    <a:pt x="3912108" y="2639060"/>
                  </a:lnTo>
                  <a:lnTo>
                    <a:pt x="3909950" y="2687096"/>
                  </a:lnTo>
                  <a:lnTo>
                    <a:pt x="3903603" y="2733924"/>
                  </a:lnTo>
                  <a:lnTo>
                    <a:pt x="3893251" y="2779360"/>
                  </a:lnTo>
                  <a:lnTo>
                    <a:pt x="3879082" y="2823215"/>
                  </a:lnTo>
                  <a:lnTo>
                    <a:pt x="3861282" y="2865304"/>
                  </a:lnTo>
                  <a:lnTo>
                    <a:pt x="3840037" y="2905440"/>
                  </a:lnTo>
                  <a:lnTo>
                    <a:pt x="3815535" y="2943436"/>
                  </a:lnTo>
                  <a:lnTo>
                    <a:pt x="3787960" y="2979107"/>
                  </a:lnTo>
                  <a:lnTo>
                    <a:pt x="3757501" y="3012265"/>
                  </a:lnTo>
                  <a:lnTo>
                    <a:pt x="3724343" y="3042724"/>
                  </a:lnTo>
                  <a:lnTo>
                    <a:pt x="3688672" y="3070299"/>
                  </a:lnTo>
                  <a:lnTo>
                    <a:pt x="3650676" y="3094801"/>
                  </a:lnTo>
                  <a:lnTo>
                    <a:pt x="3610540" y="3116046"/>
                  </a:lnTo>
                  <a:lnTo>
                    <a:pt x="3568451" y="3133846"/>
                  </a:lnTo>
                  <a:lnTo>
                    <a:pt x="3524596" y="3148015"/>
                  </a:lnTo>
                  <a:lnTo>
                    <a:pt x="3479160" y="3158367"/>
                  </a:lnTo>
                  <a:lnTo>
                    <a:pt x="3432332" y="3164714"/>
                  </a:lnTo>
                  <a:lnTo>
                    <a:pt x="3384296" y="3166871"/>
                  </a:lnTo>
                  <a:lnTo>
                    <a:pt x="527811" y="3166871"/>
                  </a:lnTo>
                  <a:lnTo>
                    <a:pt x="479775" y="3164714"/>
                  </a:lnTo>
                  <a:lnTo>
                    <a:pt x="432947" y="3158367"/>
                  </a:lnTo>
                  <a:lnTo>
                    <a:pt x="387511" y="3148015"/>
                  </a:lnTo>
                  <a:lnTo>
                    <a:pt x="343656" y="3133846"/>
                  </a:lnTo>
                  <a:lnTo>
                    <a:pt x="301567" y="3116046"/>
                  </a:lnTo>
                  <a:lnTo>
                    <a:pt x="261431" y="3094801"/>
                  </a:lnTo>
                  <a:lnTo>
                    <a:pt x="223435" y="3070299"/>
                  </a:lnTo>
                  <a:lnTo>
                    <a:pt x="187764" y="3042724"/>
                  </a:lnTo>
                  <a:lnTo>
                    <a:pt x="154606" y="3012265"/>
                  </a:lnTo>
                  <a:lnTo>
                    <a:pt x="124147" y="2979107"/>
                  </a:lnTo>
                  <a:lnTo>
                    <a:pt x="96572" y="2943436"/>
                  </a:lnTo>
                  <a:lnTo>
                    <a:pt x="72070" y="2905440"/>
                  </a:lnTo>
                  <a:lnTo>
                    <a:pt x="50825" y="2865304"/>
                  </a:lnTo>
                  <a:lnTo>
                    <a:pt x="33025" y="2823215"/>
                  </a:lnTo>
                  <a:lnTo>
                    <a:pt x="18856" y="2779360"/>
                  </a:lnTo>
                  <a:lnTo>
                    <a:pt x="8504" y="2733924"/>
                  </a:lnTo>
                  <a:lnTo>
                    <a:pt x="2157" y="2687096"/>
                  </a:lnTo>
                  <a:lnTo>
                    <a:pt x="0" y="2639060"/>
                  </a:lnTo>
                  <a:lnTo>
                    <a:pt x="0" y="527812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72128" y="3282695"/>
              <a:ext cx="550545" cy="399415"/>
            </a:xfrm>
            <a:custGeom>
              <a:avLst/>
              <a:gdLst/>
              <a:ahLst/>
              <a:cxnLst/>
              <a:rect l="l" t="t" r="r" b="b"/>
              <a:pathLst>
                <a:path w="550545" h="399414">
                  <a:moveTo>
                    <a:pt x="367411" y="0"/>
                  </a:moveTo>
                  <a:lnTo>
                    <a:pt x="182752" y="0"/>
                  </a:lnTo>
                  <a:lnTo>
                    <a:pt x="182752" y="270763"/>
                  </a:lnTo>
                  <a:lnTo>
                    <a:pt x="0" y="270763"/>
                  </a:lnTo>
                  <a:lnTo>
                    <a:pt x="275082" y="399287"/>
                  </a:lnTo>
                  <a:lnTo>
                    <a:pt x="550163" y="270763"/>
                  </a:lnTo>
                  <a:lnTo>
                    <a:pt x="367411" y="270763"/>
                  </a:lnTo>
                  <a:lnTo>
                    <a:pt x="367411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72128" y="3282695"/>
              <a:ext cx="550545" cy="399415"/>
            </a:xfrm>
            <a:custGeom>
              <a:avLst/>
              <a:gdLst/>
              <a:ahLst/>
              <a:cxnLst/>
              <a:rect l="l" t="t" r="r" b="b"/>
              <a:pathLst>
                <a:path w="550545" h="399414">
                  <a:moveTo>
                    <a:pt x="0" y="270763"/>
                  </a:moveTo>
                  <a:lnTo>
                    <a:pt x="182752" y="270763"/>
                  </a:lnTo>
                  <a:lnTo>
                    <a:pt x="182752" y="0"/>
                  </a:lnTo>
                  <a:lnTo>
                    <a:pt x="367411" y="0"/>
                  </a:lnTo>
                  <a:lnTo>
                    <a:pt x="367411" y="270763"/>
                  </a:lnTo>
                  <a:lnTo>
                    <a:pt x="550163" y="270763"/>
                  </a:lnTo>
                  <a:lnTo>
                    <a:pt x="275082" y="399287"/>
                  </a:lnTo>
                  <a:lnTo>
                    <a:pt x="0" y="2707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79747" y="4311395"/>
              <a:ext cx="553720" cy="401320"/>
            </a:xfrm>
            <a:custGeom>
              <a:avLst/>
              <a:gdLst/>
              <a:ahLst/>
              <a:cxnLst/>
              <a:rect l="l" t="t" r="r" b="b"/>
              <a:pathLst>
                <a:path w="553720" h="401320">
                  <a:moveTo>
                    <a:pt x="369442" y="0"/>
                  </a:moveTo>
                  <a:lnTo>
                    <a:pt x="183768" y="0"/>
                  </a:lnTo>
                  <a:lnTo>
                    <a:pt x="183768" y="271779"/>
                  </a:lnTo>
                  <a:lnTo>
                    <a:pt x="0" y="271779"/>
                  </a:lnTo>
                  <a:lnTo>
                    <a:pt x="276605" y="400811"/>
                  </a:lnTo>
                  <a:lnTo>
                    <a:pt x="553212" y="271779"/>
                  </a:lnTo>
                  <a:lnTo>
                    <a:pt x="369442" y="271779"/>
                  </a:lnTo>
                  <a:lnTo>
                    <a:pt x="369442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9747" y="4311395"/>
              <a:ext cx="553720" cy="401320"/>
            </a:xfrm>
            <a:custGeom>
              <a:avLst/>
              <a:gdLst/>
              <a:ahLst/>
              <a:cxnLst/>
              <a:rect l="l" t="t" r="r" b="b"/>
              <a:pathLst>
                <a:path w="553720" h="401320">
                  <a:moveTo>
                    <a:pt x="0" y="271779"/>
                  </a:moveTo>
                  <a:lnTo>
                    <a:pt x="183768" y="271779"/>
                  </a:lnTo>
                  <a:lnTo>
                    <a:pt x="183768" y="0"/>
                  </a:lnTo>
                  <a:lnTo>
                    <a:pt x="369442" y="0"/>
                  </a:lnTo>
                  <a:lnTo>
                    <a:pt x="369442" y="271779"/>
                  </a:lnTo>
                  <a:lnTo>
                    <a:pt x="553212" y="271779"/>
                  </a:lnTo>
                  <a:lnTo>
                    <a:pt x="276605" y="400811"/>
                  </a:lnTo>
                  <a:lnTo>
                    <a:pt x="0" y="2717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4661" y="2446781"/>
              <a:ext cx="2030095" cy="3167380"/>
            </a:xfrm>
            <a:custGeom>
              <a:avLst/>
              <a:gdLst/>
              <a:ahLst/>
              <a:cxnLst/>
              <a:rect l="l" t="t" r="r" b="b"/>
              <a:pathLst>
                <a:path w="2030095" h="3167379">
                  <a:moveTo>
                    <a:pt x="0" y="338327"/>
                  </a:moveTo>
                  <a:lnTo>
                    <a:pt x="3088" y="292426"/>
                  </a:lnTo>
                  <a:lnTo>
                    <a:pt x="12085" y="248399"/>
                  </a:lnTo>
                  <a:lnTo>
                    <a:pt x="26587" y="206650"/>
                  </a:lnTo>
                  <a:lnTo>
                    <a:pt x="46191" y="167583"/>
                  </a:lnTo>
                  <a:lnTo>
                    <a:pt x="70494" y="131601"/>
                  </a:lnTo>
                  <a:lnTo>
                    <a:pt x="99093" y="99107"/>
                  </a:lnTo>
                  <a:lnTo>
                    <a:pt x="131585" y="70505"/>
                  </a:lnTo>
                  <a:lnTo>
                    <a:pt x="167566" y="46199"/>
                  </a:lnTo>
                  <a:lnTo>
                    <a:pt x="206634" y="26592"/>
                  </a:lnTo>
                  <a:lnTo>
                    <a:pt x="248386" y="12087"/>
                  </a:lnTo>
                  <a:lnTo>
                    <a:pt x="292418" y="3089"/>
                  </a:lnTo>
                  <a:lnTo>
                    <a:pt x="338328" y="0"/>
                  </a:lnTo>
                  <a:lnTo>
                    <a:pt x="1691639" y="0"/>
                  </a:lnTo>
                  <a:lnTo>
                    <a:pt x="1737541" y="3089"/>
                  </a:lnTo>
                  <a:lnTo>
                    <a:pt x="1781568" y="12087"/>
                  </a:lnTo>
                  <a:lnTo>
                    <a:pt x="1823317" y="26592"/>
                  </a:lnTo>
                  <a:lnTo>
                    <a:pt x="1862384" y="46199"/>
                  </a:lnTo>
                  <a:lnTo>
                    <a:pt x="1898366" y="70505"/>
                  </a:lnTo>
                  <a:lnTo>
                    <a:pt x="1930860" y="99107"/>
                  </a:lnTo>
                  <a:lnTo>
                    <a:pt x="1959462" y="131601"/>
                  </a:lnTo>
                  <a:lnTo>
                    <a:pt x="1983768" y="167583"/>
                  </a:lnTo>
                  <a:lnTo>
                    <a:pt x="2003375" y="206650"/>
                  </a:lnTo>
                  <a:lnTo>
                    <a:pt x="2017880" y="248399"/>
                  </a:lnTo>
                  <a:lnTo>
                    <a:pt x="2026878" y="292426"/>
                  </a:lnTo>
                  <a:lnTo>
                    <a:pt x="2029968" y="338327"/>
                  </a:lnTo>
                  <a:lnTo>
                    <a:pt x="2029968" y="2828543"/>
                  </a:lnTo>
                  <a:lnTo>
                    <a:pt x="2026878" y="2874445"/>
                  </a:lnTo>
                  <a:lnTo>
                    <a:pt x="2017880" y="2918472"/>
                  </a:lnTo>
                  <a:lnTo>
                    <a:pt x="2003375" y="2960221"/>
                  </a:lnTo>
                  <a:lnTo>
                    <a:pt x="1983768" y="2999288"/>
                  </a:lnTo>
                  <a:lnTo>
                    <a:pt x="1959462" y="3035270"/>
                  </a:lnTo>
                  <a:lnTo>
                    <a:pt x="1930860" y="3067764"/>
                  </a:lnTo>
                  <a:lnTo>
                    <a:pt x="1898366" y="3096366"/>
                  </a:lnTo>
                  <a:lnTo>
                    <a:pt x="1862384" y="3120672"/>
                  </a:lnTo>
                  <a:lnTo>
                    <a:pt x="1823317" y="3140279"/>
                  </a:lnTo>
                  <a:lnTo>
                    <a:pt x="1781568" y="3154784"/>
                  </a:lnTo>
                  <a:lnTo>
                    <a:pt x="1737541" y="3163782"/>
                  </a:lnTo>
                  <a:lnTo>
                    <a:pt x="1691639" y="3166871"/>
                  </a:lnTo>
                  <a:lnTo>
                    <a:pt x="338328" y="3166871"/>
                  </a:lnTo>
                  <a:lnTo>
                    <a:pt x="292418" y="3163782"/>
                  </a:lnTo>
                  <a:lnTo>
                    <a:pt x="248386" y="3154784"/>
                  </a:lnTo>
                  <a:lnTo>
                    <a:pt x="206634" y="3140279"/>
                  </a:lnTo>
                  <a:lnTo>
                    <a:pt x="167566" y="3120672"/>
                  </a:lnTo>
                  <a:lnTo>
                    <a:pt x="131585" y="3096366"/>
                  </a:lnTo>
                  <a:lnTo>
                    <a:pt x="99093" y="3067764"/>
                  </a:lnTo>
                  <a:lnTo>
                    <a:pt x="70494" y="3035270"/>
                  </a:lnTo>
                  <a:lnTo>
                    <a:pt x="46191" y="2999288"/>
                  </a:lnTo>
                  <a:lnTo>
                    <a:pt x="26587" y="2960221"/>
                  </a:lnTo>
                  <a:lnTo>
                    <a:pt x="12085" y="2918472"/>
                  </a:lnTo>
                  <a:lnTo>
                    <a:pt x="3088" y="2874445"/>
                  </a:lnTo>
                  <a:lnTo>
                    <a:pt x="0" y="2828543"/>
                  </a:lnTo>
                  <a:lnTo>
                    <a:pt x="0" y="338327"/>
                  </a:lnTo>
                  <a:close/>
                </a:path>
              </a:pathLst>
            </a:custGeom>
            <a:ln w="25908">
              <a:solidFill>
                <a:srgbClr val="00946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7132" y="3259836"/>
              <a:ext cx="550545" cy="398145"/>
            </a:xfrm>
            <a:custGeom>
              <a:avLst/>
              <a:gdLst/>
              <a:ahLst/>
              <a:cxnLst/>
              <a:rect l="l" t="t" r="r" b="b"/>
              <a:pathLst>
                <a:path w="550544" h="398145">
                  <a:moveTo>
                    <a:pt x="367411" y="0"/>
                  </a:moveTo>
                  <a:lnTo>
                    <a:pt x="182753" y="0"/>
                  </a:lnTo>
                  <a:lnTo>
                    <a:pt x="182753" y="269748"/>
                  </a:lnTo>
                  <a:lnTo>
                    <a:pt x="0" y="269748"/>
                  </a:lnTo>
                  <a:lnTo>
                    <a:pt x="275081" y="397763"/>
                  </a:lnTo>
                  <a:lnTo>
                    <a:pt x="550163" y="269748"/>
                  </a:lnTo>
                  <a:lnTo>
                    <a:pt x="367411" y="269748"/>
                  </a:lnTo>
                  <a:lnTo>
                    <a:pt x="367411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7132" y="3259836"/>
              <a:ext cx="550545" cy="398145"/>
            </a:xfrm>
            <a:custGeom>
              <a:avLst/>
              <a:gdLst/>
              <a:ahLst/>
              <a:cxnLst/>
              <a:rect l="l" t="t" r="r" b="b"/>
              <a:pathLst>
                <a:path w="550544" h="398145">
                  <a:moveTo>
                    <a:pt x="0" y="269748"/>
                  </a:moveTo>
                  <a:lnTo>
                    <a:pt x="182753" y="269748"/>
                  </a:lnTo>
                  <a:lnTo>
                    <a:pt x="182753" y="0"/>
                  </a:lnTo>
                  <a:lnTo>
                    <a:pt x="367411" y="0"/>
                  </a:lnTo>
                  <a:lnTo>
                    <a:pt x="367411" y="269748"/>
                  </a:lnTo>
                  <a:lnTo>
                    <a:pt x="550163" y="269748"/>
                  </a:lnTo>
                  <a:lnTo>
                    <a:pt x="275081" y="397763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7132" y="4334255"/>
              <a:ext cx="551815" cy="398145"/>
            </a:xfrm>
            <a:custGeom>
              <a:avLst/>
              <a:gdLst/>
              <a:ahLst/>
              <a:cxnLst/>
              <a:rect l="l" t="t" r="r" b="b"/>
              <a:pathLst>
                <a:path w="551814" h="398145">
                  <a:moveTo>
                    <a:pt x="368426" y="0"/>
                  </a:moveTo>
                  <a:lnTo>
                    <a:pt x="183261" y="0"/>
                  </a:lnTo>
                  <a:lnTo>
                    <a:pt x="183261" y="269748"/>
                  </a:lnTo>
                  <a:lnTo>
                    <a:pt x="0" y="269748"/>
                  </a:lnTo>
                  <a:lnTo>
                    <a:pt x="275844" y="397764"/>
                  </a:lnTo>
                  <a:lnTo>
                    <a:pt x="551688" y="269748"/>
                  </a:lnTo>
                  <a:lnTo>
                    <a:pt x="368426" y="269748"/>
                  </a:lnTo>
                  <a:lnTo>
                    <a:pt x="368426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7132" y="4334255"/>
              <a:ext cx="551815" cy="398145"/>
            </a:xfrm>
            <a:custGeom>
              <a:avLst/>
              <a:gdLst/>
              <a:ahLst/>
              <a:cxnLst/>
              <a:rect l="l" t="t" r="r" b="b"/>
              <a:pathLst>
                <a:path w="551814" h="398145">
                  <a:moveTo>
                    <a:pt x="0" y="269748"/>
                  </a:moveTo>
                  <a:lnTo>
                    <a:pt x="183261" y="269748"/>
                  </a:lnTo>
                  <a:lnTo>
                    <a:pt x="183261" y="0"/>
                  </a:lnTo>
                  <a:lnTo>
                    <a:pt x="368426" y="0"/>
                  </a:lnTo>
                  <a:lnTo>
                    <a:pt x="368426" y="269748"/>
                  </a:lnTo>
                  <a:lnTo>
                    <a:pt x="551688" y="269748"/>
                  </a:lnTo>
                  <a:lnTo>
                    <a:pt x="275844" y="397764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77404" y="3339211"/>
              <a:ext cx="521970" cy="541020"/>
            </a:xfrm>
            <a:custGeom>
              <a:avLst/>
              <a:gdLst/>
              <a:ahLst/>
              <a:cxnLst/>
              <a:rect l="l" t="t" r="r" b="b"/>
              <a:pathLst>
                <a:path w="521970" h="541020">
                  <a:moveTo>
                    <a:pt x="467868" y="0"/>
                  </a:moveTo>
                  <a:lnTo>
                    <a:pt x="138556" y="342772"/>
                  </a:lnTo>
                  <a:lnTo>
                    <a:pt x="35051" y="243331"/>
                  </a:lnTo>
                  <a:lnTo>
                    <a:pt x="0" y="541019"/>
                  </a:lnTo>
                  <a:lnTo>
                    <a:pt x="296037" y="494030"/>
                  </a:lnTo>
                  <a:lnTo>
                    <a:pt x="192531" y="394588"/>
                  </a:lnTo>
                  <a:lnTo>
                    <a:pt x="521843" y="51815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77404" y="3339211"/>
              <a:ext cx="521970" cy="541020"/>
            </a:xfrm>
            <a:custGeom>
              <a:avLst/>
              <a:gdLst/>
              <a:ahLst/>
              <a:cxnLst/>
              <a:rect l="l" t="t" r="r" b="b"/>
              <a:pathLst>
                <a:path w="521970" h="541020">
                  <a:moveTo>
                    <a:pt x="35051" y="243331"/>
                  </a:moveTo>
                  <a:lnTo>
                    <a:pt x="138556" y="342772"/>
                  </a:lnTo>
                  <a:lnTo>
                    <a:pt x="467868" y="0"/>
                  </a:lnTo>
                  <a:lnTo>
                    <a:pt x="521843" y="51815"/>
                  </a:lnTo>
                  <a:lnTo>
                    <a:pt x="192531" y="394588"/>
                  </a:lnTo>
                  <a:lnTo>
                    <a:pt x="296037" y="494030"/>
                  </a:lnTo>
                  <a:lnTo>
                    <a:pt x="0" y="541019"/>
                  </a:lnTo>
                  <a:lnTo>
                    <a:pt x="35051" y="24333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966" y="3501389"/>
              <a:ext cx="7526020" cy="996950"/>
            </a:xfrm>
            <a:custGeom>
              <a:avLst/>
              <a:gdLst/>
              <a:ahLst/>
              <a:cxnLst/>
              <a:rect l="l" t="t" r="r" b="b"/>
              <a:pathLst>
                <a:path w="7526020" h="996950">
                  <a:moveTo>
                    <a:pt x="0" y="498348"/>
                  </a:moveTo>
                  <a:lnTo>
                    <a:pt x="12473" y="457478"/>
                  </a:lnTo>
                  <a:lnTo>
                    <a:pt x="37829" y="427416"/>
                  </a:lnTo>
                  <a:lnTo>
                    <a:pt x="76446" y="397919"/>
                  </a:lnTo>
                  <a:lnTo>
                    <a:pt x="109356" y="378596"/>
                  </a:lnTo>
                  <a:lnTo>
                    <a:pt x="147857" y="359564"/>
                  </a:lnTo>
                  <a:lnTo>
                    <a:pt x="191828" y="340839"/>
                  </a:lnTo>
                  <a:lnTo>
                    <a:pt x="241149" y="322438"/>
                  </a:lnTo>
                  <a:lnTo>
                    <a:pt x="295697" y="304377"/>
                  </a:lnTo>
                  <a:lnTo>
                    <a:pt x="355352" y="286671"/>
                  </a:lnTo>
                  <a:lnTo>
                    <a:pt x="419994" y="269337"/>
                  </a:lnTo>
                  <a:lnTo>
                    <a:pt x="489500" y="252391"/>
                  </a:lnTo>
                  <a:lnTo>
                    <a:pt x="563750" y="235848"/>
                  </a:lnTo>
                  <a:lnTo>
                    <a:pt x="602616" y="227734"/>
                  </a:lnTo>
                  <a:lnTo>
                    <a:pt x="642622" y="219726"/>
                  </a:lnTo>
                  <a:lnTo>
                    <a:pt x="683754" y="211827"/>
                  </a:lnTo>
                  <a:lnTo>
                    <a:pt x="725997" y="204039"/>
                  </a:lnTo>
                  <a:lnTo>
                    <a:pt x="769334" y="196364"/>
                  </a:lnTo>
                  <a:lnTo>
                    <a:pt x="813751" y="188804"/>
                  </a:lnTo>
                  <a:lnTo>
                    <a:pt x="859234" y="181361"/>
                  </a:lnTo>
                  <a:lnTo>
                    <a:pt x="905766" y="174037"/>
                  </a:lnTo>
                  <a:lnTo>
                    <a:pt x="953333" y="166833"/>
                  </a:lnTo>
                  <a:lnTo>
                    <a:pt x="1001919" y="159753"/>
                  </a:lnTo>
                  <a:lnTo>
                    <a:pt x="1051510" y="152798"/>
                  </a:lnTo>
                  <a:lnTo>
                    <a:pt x="1102090" y="145970"/>
                  </a:lnTo>
                  <a:lnTo>
                    <a:pt x="1153644" y="139271"/>
                  </a:lnTo>
                  <a:lnTo>
                    <a:pt x="1206157" y="132703"/>
                  </a:lnTo>
                  <a:lnTo>
                    <a:pt x="1259613" y="126268"/>
                  </a:lnTo>
                  <a:lnTo>
                    <a:pt x="1313999" y="119968"/>
                  </a:lnTo>
                  <a:lnTo>
                    <a:pt x="1369298" y="113805"/>
                  </a:lnTo>
                  <a:lnTo>
                    <a:pt x="1425496" y="107781"/>
                  </a:lnTo>
                  <a:lnTo>
                    <a:pt x="1482577" y="101898"/>
                  </a:lnTo>
                  <a:lnTo>
                    <a:pt x="1540526" y="96158"/>
                  </a:lnTo>
                  <a:lnTo>
                    <a:pt x="1599328" y="90563"/>
                  </a:lnTo>
                  <a:lnTo>
                    <a:pt x="1658968" y="85115"/>
                  </a:lnTo>
                  <a:lnTo>
                    <a:pt x="1719431" y="79816"/>
                  </a:lnTo>
                  <a:lnTo>
                    <a:pt x="1780701" y="74668"/>
                  </a:lnTo>
                  <a:lnTo>
                    <a:pt x="1842765" y="69674"/>
                  </a:lnTo>
                  <a:lnTo>
                    <a:pt x="1905605" y="64834"/>
                  </a:lnTo>
                  <a:lnTo>
                    <a:pt x="1969208" y="60152"/>
                  </a:lnTo>
                  <a:lnTo>
                    <a:pt x="2033558" y="55628"/>
                  </a:lnTo>
                  <a:lnTo>
                    <a:pt x="2098640" y="51266"/>
                  </a:lnTo>
                  <a:lnTo>
                    <a:pt x="2164438" y="47066"/>
                  </a:lnTo>
                  <a:lnTo>
                    <a:pt x="2230939" y="43032"/>
                  </a:lnTo>
                  <a:lnTo>
                    <a:pt x="2298126" y="39165"/>
                  </a:lnTo>
                  <a:lnTo>
                    <a:pt x="2365985" y="35467"/>
                  </a:lnTo>
                  <a:lnTo>
                    <a:pt x="2434500" y="31940"/>
                  </a:lnTo>
                  <a:lnTo>
                    <a:pt x="2503656" y="28586"/>
                  </a:lnTo>
                  <a:lnTo>
                    <a:pt x="2573438" y="25408"/>
                  </a:lnTo>
                  <a:lnTo>
                    <a:pt x="2643831" y="22406"/>
                  </a:lnTo>
                  <a:lnTo>
                    <a:pt x="2714820" y="19584"/>
                  </a:lnTo>
                  <a:lnTo>
                    <a:pt x="2786390" y="16942"/>
                  </a:lnTo>
                  <a:lnTo>
                    <a:pt x="2858525" y="14484"/>
                  </a:lnTo>
                  <a:lnTo>
                    <a:pt x="2931211" y="12211"/>
                  </a:lnTo>
                  <a:lnTo>
                    <a:pt x="3004432" y="10125"/>
                  </a:lnTo>
                  <a:lnTo>
                    <a:pt x="3078174" y="8228"/>
                  </a:lnTo>
                  <a:lnTo>
                    <a:pt x="3152420" y="6523"/>
                  </a:lnTo>
                  <a:lnTo>
                    <a:pt x="3227156" y="5010"/>
                  </a:lnTo>
                  <a:lnTo>
                    <a:pt x="3302367" y="3693"/>
                  </a:lnTo>
                  <a:lnTo>
                    <a:pt x="3378037" y="2573"/>
                  </a:lnTo>
                  <a:lnTo>
                    <a:pt x="3454153" y="1652"/>
                  </a:lnTo>
                  <a:lnTo>
                    <a:pt x="3530697" y="932"/>
                  </a:lnTo>
                  <a:lnTo>
                    <a:pt x="3607656" y="415"/>
                  </a:lnTo>
                  <a:lnTo>
                    <a:pt x="3685014" y="104"/>
                  </a:lnTo>
                  <a:lnTo>
                    <a:pt x="3762756" y="0"/>
                  </a:lnTo>
                  <a:lnTo>
                    <a:pt x="3840497" y="104"/>
                  </a:lnTo>
                  <a:lnTo>
                    <a:pt x="3917855" y="415"/>
                  </a:lnTo>
                  <a:lnTo>
                    <a:pt x="3994814" y="932"/>
                  </a:lnTo>
                  <a:lnTo>
                    <a:pt x="4071358" y="1652"/>
                  </a:lnTo>
                  <a:lnTo>
                    <a:pt x="4147474" y="2573"/>
                  </a:lnTo>
                  <a:lnTo>
                    <a:pt x="4223144" y="3693"/>
                  </a:lnTo>
                  <a:lnTo>
                    <a:pt x="4298355" y="5010"/>
                  </a:lnTo>
                  <a:lnTo>
                    <a:pt x="4373091" y="6523"/>
                  </a:lnTo>
                  <a:lnTo>
                    <a:pt x="4447337" y="8228"/>
                  </a:lnTo>
                  <a:lnTo>
                    <a:pt x="4521079" y="10125"/>
                  </a:lnTo>
                  <a:lnTo>
                    <a:pt x="4594300" y="12211"/>
                  </a:lnTo>
                  <a:lnTo>
                    <a:pt x="4666986" y="14484"/>
                  </a:lnTo>
                  <a:lnTo>
                    <a:pt x="4739121" y="16942"/>
                  </a:lnTo>
                  <a:lnTo>
                    <a:pt x="4810691" y="19584"/>
                  </a:lnTo>
                  <a:lnTo>
                    <a:pt x="4881680" y="22406"/>
                  </a:lnTo>
                  <a:lnTo>
                    <a:pt x="4952073" y="25408"/>
                  </a:lnTo>
                  <a:lnTo>
                    <a:pt x="5021855" y="28586"/>
                  </a:lnTo>
                  <a:lnTo>
                    <a:pt x="5091011" y="31940"/>
                  </a:lnTo>
                  <a:lnTo>
                    <a:pt x="5159526" y="35467"/>
                  </a:lnTo>
                  <a:lnTo>
                    <a:pt x="5227385" y="39165"/>
                  </a:lnTo>
                  <a:lnTo>
                    <a:pt x="5294572" y="43032"/>
                  </a:lnTo>
                  <a:lnTo>
                    <a:pt x="5361073" y="47066"/>
                  </a:lnTo>
                  <a:lnTo>
                    <a:pt x="5426871" y="51266"/>
                  </a:lnTo>
                  <a:lnTo>
                    <a:pt x="5491953" y="55628"/>
                  </a:lnTo>
                  <a:lnTo>
                    <a:pt x="5556303" y="60152"/>
                  </a:lnTo>
                  <a:lnTo>
                    <a:pt x="5619906" y="64834"/>
                  </a:lnTo>
                  <a:lnTo>
                    <a:pt x="5682746" y="69674"/>
                  </a:lnTo>
                  <a:lnTo>
                    <a:pt x="5744810" y="74668"/>
                  </a:lnTo>
                  <a:lnTo>
                    <a:pt x="5806080" y="79816"/>
                  </a:lnTo>
                  <a:lnTo>
                    <a:pt x="5866543" y="85115"/>
                  </a:lnTo>
                  <a:lnTo>
                    <a:pt x="5926183" y="90563"/>
                  </a:lnTo>
                  <a:lnTo>
                    <a:pt x="5984985" y="96158"/>
                  </a:lnTo>
                  <a:lnTo>
                    <a:pt x="6042934" y="101898"/>
                  </a:lnTo>
                  <a:lnTo>
                    <a:pt x="6100015" y="107781"/>
                  </a:lnTo>
                  <a:lnTo>
                    <a:pt x="6156213" y="113805"/>
                  </a:lnTo>
                  <a:lnTo>
                    <a:pt x="6211512" y="119968"/>
                  </a:lnTo>
                  <a:lnTo>
                    <a:pt x="6265898" y="126268"/>
                  </a:lnTo>
                  <a:lnTo>
                    <a:pt x="6319354" y="132703"/>
                  </a:lnTo>
                  <a:lnTo>
                    <a:pt x="6371867" y="139271"/>
                  </a:lnTo>
                  <a:lnTo>
                    <a:pt x="6423421" y="145970"/>
                  </a:lnTo>
                  <a:lnTo>
                    <a:pt x="6474001" y="152798"/>
                  </a:lnTo>
                  <a:lnTo>
                    <a:pt x="6523592" y="159753"/>
                  </a:lnTo>
                  <a:lnTo>
                    <a:pt x="6572178" y="166833"/>
                  </a:lnTo>
                  <a:lnTo>
                    <a:pt x="6619745" y="174037"/>
                  </a:lnTo>
                  <a:lnTo>
                    <a:pt x="6666277" y="181361"/>
                  </a:lnTo>
                  <a:lnTo>
                    <a:pt x="6711760" y="188804"/>
                  </a:lnTo>
                  <a:lnTo>
                    <a:pt x="6756177" y="196364"/>
                  </a:lnTo>
                  <a:lnTo>
                    <a:pt x="6799514" y="204039"/>
                  </a:lnTo>
                  <a:lnTo>
                    <a:pt x="6841757" y="211827"/>
                  </a:lnTo>
                  <a:lnTo>
                    <a:pt x="6882889" y="219726"/>
                  </a:lnTo>
                  <a:lnTo>
                    <a:pt x="6922895" y="227734"/>
                  </a:lnTo>
                  <a:lnTo>
                    <a:pt x="6961761" y="235848"/>
                  </a:lnTo>
                  <a:lnTo>
                    <a:pt x="6999472" y="244068"/>
                  </a:lnTo>
                  <a:lnTo>
                    <a:pt x="7071365" y="260815"/>
                  </a:lnTo>
                  <a:lnTo>
                    <a:pt x="7138454" y="277957"/>
                  </a:lnTo>
                  <a:lnTo>
                    <a:pt x="7200617" y="295479"/>
                  </a:lnTo>
                  <a:lnTo>
                    <a:pt x="7257734" y="313364"/>
                  </a:lnTo>
                  <a:lnTo>
                    <a:pt x="7309683" y="331597"/>
                  </a:lnTo>
                  <a:lnTo>
                    <a:pt x="7356344" y="350162"/>
                  </a:lnTo>
                  <a:lnTo>
                    <a:pt x="7397596" y="369042"/>
                  </a:lnTo>
                  <a:lnTo>
                    <a:pt x="7433317" y="388222"/>
                  </a:lnTo>
                  <a:lnTo>
                    <a:pt x="7476263" y="417518"/>
                  </a:lnTo>
                  <a:lnTo>
                    <a:pt x="7506085" y="447398"/>
                  </a:lnTo>
                  <a:lnTo>
                    <a:pt x="7524724" y="488052"/>
                  </a:lnTo>
                  <a:lnTo>
                    <a:pt x="7525511" y="498348"/>
                  </a:lnTo>
                  <a:lnTo>
                    <a:pt x="7524724" y="508643"/>
                  </a:lnTo>
                  <a:lnTo>
                    <a:pt x="7506085" y="549297"/>
                  </a:lnTo>
                  <a:lnTo>
                    <a:pt x="7476263" y="579177"/>
                  </a:lnTo>
                  <a:lnTo>
                    <a:pt x="7433317" y="608473"/>
                  </a:lnTo>
                  <a:lnTo>
                    <a:pt x="7397596" y="627653"/>
                  </a:lnTo>
                  <a:lnTo>
                    <a:pt x="7356344" y="646533"/>
                  </a:lnTo>
                  <a:lnTo>
                    <a:pt x="7309683" y="665098"/>
                  </a:lnTo>
                  <a:lnTo>
                    <a:pt x="7257734" y="683331"/>
                  </a:lnTo>
                  <a:lnTo>
                    <a:pt x="7200617" y="701216"/>
                  </a:lnTo>
                  <a:lnTo>
                    <a:pt x="7138454" y="718738"/>
                  </a:lnTo>
                  <a:lnTo>
                    <a:pt x="7071365" y="735880"/>
                  </a:lnTo>
                  <a:lnTo>
                    <a:pt x="6999472" y="752627"/>
                  </a:lnTo>
                  <a:lnTo>
                    <a:pt x="6961761" y="760847"/>
                  </a:lnTo>
                  <a:lnTo>
                    <a:pt x="6922895" y="768961"/>
                  </a:lnTo>
                  <a:lnTo>
                    <a:pt x="6882889" y="776969"/>
                  </a:lnTo>
                  <a:lnTo>
                    <a:pt x="6841757" y="784868"/>
                  </a:lnTo>
                  <a:lnTo>
                    <a:pt x="6799514" y="792656"/>
                  </a:lnTo>
                  <a:lnTo>
                    <a:pt x="6756177" y="800331"/>
                  </a:lnTo>
                  <a:lnTo>
                    <a:pt x="6711760" y="807891"/>
                  </a:lnTo>
                  <a:lnTo>
                    <a:pt x="6666277" y="815334"/>
                  </a:lnTo>
                  <a:lnTo>
                    <a:pt x="6619745" y="822658"/>
                  </a:lnTo>
                  <a:lnTo>
                    <a:pt x="6572178" y="829862"/>
                  </a:lnTo>
                  <a:lnTo>
                    <a:pt x="6523592" y="836942"/>
                  </a:lnTo>
                  <a:lnTo>
                    <a:pt x="6474001" y="843897"/>
                  </a:lnTo>
                  <a:lnTo>
                    <a:pt x="6423421" y="850725"/>
                  </a:lnTo>
                  <a:lnTo>
                    <a:pt x="6371867" y="857424"/>
                  </a:lnTo>
                  <a:lnTo>
                    <a:pt x="6319354" y="863992"/>
                  </a:lnTo>
                  <a:lnTo>
                    <a:pt x="6265898" y="870427"/>
                  </a:lnTo>
                  <a:lnTo>
                    <a:pt x="6211512" y="876727"/>
                  </a:lnTo>
                  <a:lnTo>
                    <a:pt x="6156213" y="882890"/>
                  </a:lnTo>
                  <a:lnTo>
                    <a:pt x="6100015" y="888914"/>
                  </a:lnTo>
                  <a:lnTo>
                    <a:pt x="6042934" y="894797"/>
                  </a:lnTo>
                  <a:lnTo>
                    <a:pt x="5984985" y="900537"/>
                  </a:lnTo>
                  <a:lnTo>
                    <a:pt x="5926183" y="906132"/>
                  </a:lnTo>
                  <a:lnTo>
                    <a:pt x="5866543" y="911580"/>
                  </a:lnTo>
                  <a:lnTo>
                    <a:pt x="5806080" y="916879"/>
                  </a:lnTo>
                  <a:lnTo>
                    <a:pt x="5744810" y="922027"/>
                  </a:lnTo>
                  <a:lnTo>
                    <a:pt x="5682746" y="927021"/>
                  </a:lnTo>
                  <a:lnTo>
                    <a:pt x="5619906" y="931861"/>
                  </a:lnTo>
                  <a:lnTo>
                    <a:pt x="5556303" y="936543"/>
                  </a:lnTo>
                  <a:lnTo>
                    <a:pt x="5491953" y="941067"/>
                  </a:lnTo>
                  <a:lnTo>
                    <a:pt x="5426871" y="945429"/>
                  </a:lnTo>
                  <a:lnTo>
                    <a:pt x="5361073" y="949629"/>
                  </a:lnTo>
                  <a:lnTo>
                    <a:pt x="5294572" y="953663"/>
                  </a:lnTo>
                  <a:lnTo>
                    <a:pt x="5227385" y="957530"/>
                  </a:lnTo>
                  <a:lnTo>
                    <a:pt x="5159526" y="961228"/>
                  </a:lnTo>
                  <a:lnTo>
                    <a:pt x="5091011" y="964755"/>
                  </a:lnTo>
                  <a:lnTo>
                    <a:pt x="5021855" y="968109"/>
                  </a:lnTo>
                  <a:lnTo>
                    <a:pt x="4952073" y="971287"/>
                  </a:lnTo>
                  <a:lnTo>
                    <a:pt x="4881680" y="974289"/>
                  </a:lnTo>
                  <a:lnTo>
                    <a:pt x="4810691" y="977111"/>
                  </a:lnTo>
                  <a:lnTo>
                    <a:pt x="4739121" y="979753"/>
                  </a:lnTo>
                  <a:lnTo>
                    <a:pt x="4666986" y="982211"/>
                  </a:lnTo>
                  <a:lnTo>
                    <a:pt x="4594300" y="984484"/>
                  </a:lnTo>
                  <a:lnTo>
                    <a:pt x="4521079" y="986570"/>
                  </a:lnTo>
                  <a:lnTo>
                    <a:pt x="4447337" y="988467"/>
                  </a:lnTo>
                  <a:lnTo>
                    <a:pt x="4373091" y="990172"/>
                  </a:lnTo>
                  <a:lnTo>
                    <a:pt x="4298355" y="991685"/>
                  </a:lnTo>
                  <a:lnTo>
                    <a:pt x="4223144" y="993002"/>
                  </a:lnTo>
                  <a:lnTo>
                    <a:pt x="4147474" y="994122"/>
                  </a:lnTo>
                  <a:lnTo>
                    <a:pt x="4071358" y="995043"/>
                  </a:lnTo>
                  <a:lnTo>
                    <a:pt x="3994814" y="995763"/>
                  </a:lnTo>
                  <a:lnTo>
                    <a:pt x="3917855" y="996280"/>
                  </a:lnTo>
                  <a:lnTo>
                    <a:pt x="3840497" y="996591"/>
                  </a:lnTo>
                  <a:lnTo>
                    <a:pt x="3762756" y="996696"/>
                  </a:lnTo>
                  <a:lnTo>
                    <a:pt x="3685014" y="996591"/>
                  </a:lnTo>
                  <a:lnTo>
                    <a:pt x="3607656" y="996280"/>
                  </a:lnTo>
                  <a:lnTo>
                    <a:pt x="3530697" y="995763"/>
                  </a:lnTo>
                  <a:lnTo>
                    <a:pt x="3454153" y="995043"/>
                  </a:lnTo>
                  <a:lnTo>
                    <a:pt x="3378037" y="994122"/>
                  </a:lnTo>
                  <a:lnTo>
                    <a:pt x="3302367" y="993002"/>
                  </a:lnTo>
                  <a:lnTo>
                    <a:pt x="3227156" y="991685"/>
                  </a:lnTo>
                  <a:lnTo>
                    <a:pt x="3152420" y="990172"/>
                  </a:lnTo>
                  <a:lnTo>
                    <a:pt x="3078174" y="988467"/>
                  </a:lnTo>
                  <a:lnTo>
                    <a:pt x="3004432" y="986570"/>
                  </a:lnTo>
                  <a:lnTo>
                    <a:pt x="2931211" y="984484"/>
                  </a:lnTo>
                  <a:lnTo>
                    <a:pt x="2858525" y="982211"/>
                  </a:lnTo>
                  <a:lnTo>
                    <a:pt x="2786390" y="979753"/>
                  </a:lnTo>
                  <a:lnTo>
                    <a:pt x="2714820" y="977111"/>
                  </a:lnTo>
                  <a:lnTo>
                    <a:pt x="2643831" y="974289"/>
                  </a:lnTo>
                  <a:lnTo>
                    <a:pt x="2573438" y="971287"/>
                  </a:lnTo>
                  <a:lnTo>
                    <a:pt x="2503656" y="968109"/>
                  </a:lnTo>
                  <a:lnTo>
                    <a:pt x="2434500" y="964755"/>
                  </a:lnTo>
                  <a:lnTo>
                    <a:pt x="2365985" y="961228"/>
                  </a:lnTo>
                  <a:lnTo>
                    <a:pt x="2298126" y="957530"/>
                  </a:lnTo>
                  <a:lnTo>
                    <a:pt x="2230939" y="953663"/>
                  </a:lnTo>
                  <a:lnTo>
                    <a:pt x="2164438" y="949629"/>
                  </a:lnTo>
                  <a:lnTo>
                    <a:pt x="2098640" y="945429"/>
                  </a:lnTo>
                  <a:lnTo>
                    <a:pt x="2033558" y="941067"/>
                  </a:lnTo>
                  <a:lnTo>
                    <a:pt x="1969208" y="936543"/>
                  </a:lnTo>
                  <a:lnTo>
                    <a:pt x="1905605" y="931861"/>
                  </a:lnTo>
                  <a:lnTo>
                    <a:pt x="1842765" y="927021"/>
                  </a:lnTo>
                  <a:lnTo>
                    <a:pt x="1780701" y="922027"/>
                  </a:lnTo>
                  <a:lnTo>
                    <a:pt x="1719431" y="916879"/>
                  </a:lnTo>
                  <a:lnTo>
                    <a:pt x="1658968" y="911580"/>
                  </a:lnTo>
                  <a:lnTo>
                    <a:pt x="1599328" y="906132"/>
                  </a:lnTo>
                  <a:lnTo>
                    <a:pt x="1540526" y="900537"/>
                  </a:lnTo>
                  <a:lnTo>
                    <a:pt x="1482577" y="894797"/>
                  </a:lnTo>
                  <a:lnTo>
                    <a:pt x="1425496" y="888914"/>
                  </a:lnTo>
                  <a:lnTo>
                    <a:pt x="1369298" y="882890"/>
                  </a:lnTo>
                  <a:lnTo>
                    <a:pt x="1313999" y="876727"/>
                  </a:lnTo>
                  <a:lnTo>
                    <a:pt x="1259613" y="870427"/>
                  </a:lnTo>
                  <a:lnTo>
                    <a:pt x="1206157" y="863992"/>
                  </a:lnTo>
                  <a:lnTo>
                    <a:pt x="1153644" y="857424"/>
                  </a:lnTo>
                  <a:lnTo>
                    <a:pt x="1102090" y="850725"/>
                  </a:lnTo>
                  <a:lnTo>
                    <a:pt x="1051510" y="843897"/>
                  </a:lnTo>
                  <a:lnTo>
                    <a:pt x="1001919" y="836942"/>
                  </a:lnTo>
                  <a:lnTo>
                    <a:pt x="953333" y="829862"/>
                  </a:lnTo>
                  <a:lnTo>
                    <a:pt x="905766" y="822658"/>
                  </a:lnTo>
                  <a:lnTo>
                    <a:pt x="859234" y="815334"/>
                  </a:lnTo>
                  <a:lnTo>
                    <a:pt x="813751" y="807891"/>
                  </a:lnTo>
                  <a:lnTo>
                    <a:pt x="769334" y="800331"/>
                  </a:lnTo>
                  <a:lnTo>
                    <a:pt x="725997" y="792656"/>
                  </a:lnTo>
                  <a:lnTo>
                    <a:pt x="683754" y="784868"/>
                  </a:lnTo>
                  <a:lnTo>
                    <a:pt x="642622" y="776969"/>
                  </a:lnTo>
                  <a:lnTo>
                    <a:pt x="602616" y="768961"/>
                  </a:lnTo>
                  <a:lnTo>
                    <a:pt x="563750" y="760847"/>
                  </a:lnTo>
                  <a:lnTo>
                    <a:pt x="526039" y="752627"/>
                  </a:lnTo>
                  <a:lnTo>
                    <a:pt x="454146" y="735880"/>
                  </a:lnTo>
                  <a:lnTo>
                    <a:pt x="387057" y="718738"/>
                  </a:lnTo>
                  <a:lnTo>
                    <a:pt x="324894" y="701216"/>
                  </a:lnTo>
                  <a:lnTo>
                    <a:pt x="267777" y="683331"/>
                  </a:lnTo>
                  <a:lnTo>
                    <a:pt x="215828" y="665098"/>
                  </a:lnTo>
                  <a:lnTo>
                    <a:pt x="169167" y="646533"/>
                  </a:lnTo>
                  <a:lnTo>
                    <a:pt x="127915" y="627653"/>
                  </a:lnTo>
                  <a:lnTo>
                    <a:pt x="92194" y="608473"/>
                  </a:lnTo>
                  <a:lnTo>
                    <a:pt x="49248" y="579177"/>
                  </a:lnTo>
                  <a:lnTo>
                    <a:pt x="19426" y="549297"/>
                  </a:lnTo>
                  <a:lnTo>
                    <a:pt x="787" y="508643"/>
                  </a:lnTo>
                  <a:lnTo>
                    <a:pt x="0" y="49834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78509" y="1708150"/>
            <a:ext cx="152463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ahoma"/>
                <a:cs typeface="Tahoma"/>
              </a:rPr>
              <a:t>Configuration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phase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8457945" y="6277584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68215" y="1822450"/>
            <a:ext cx="1866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ahoma"/>
                <a:cs typeface="Tahoma"/>
              </a:rPr>
              <a:t>Operation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phase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39253" y="2991357"/>
            <a:ext cx="1339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This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lecture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203517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Bi</a:t>
            </a:r>
            <a:r>
              <a:rPr sz="3200" spc="-10" dirty="0">
                <a:solidFill>
                  <a:srgbClr val="333399"/>
                </a:solidFill>
              </a:rPr>
              <a:t>o</a:t>
            </a:r>
            <a:r>
              <a:rPr sz="3200" dirty="0">
                <a:solidFill>
                  <a:srgbClr val="333399"/>
                </a:solidFill>
              </a:rPr>
              <a:t>m</a:t>
            </a:r>
            <a:r>
              <a:rPr sz="3200" spc="-10" dirty="0">
                <a:solidFill>
                  <a:srgbClr val="333399"/>
                </a:solidFill>
              </a:rPr>
              <a:t>e</a:t>
            </a:r>
            <a:r>
              <a:rPr sz="3200" dirty="0">
                <a:solidFill>
                  <a:srgbClr val="333399"/>
                </a:solidFill>
              </a:rPr>
              <a:t>trics:  </a:t>
            </a:r>
            <a:r>
              <a:rPr sz="3200" spc="-5" dirty="0">
                <a:solidFill>
                  <a:srgbClr val="333399"/>
                </a:solidFill>
              </a:rPr>
              <a:t>Enrolment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61" y="2246424"/>
            <a:ext cx="8026865" cy="3099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13075" y="5986208"/>
            <a:ext cx="3668395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Biometric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Recognition: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Security and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Privacy</a:t>
            </a:r>
            <a:r>
              <a:rPr sz="1200" u="dbl" spc="-10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Concerns</a:t>
            </a:r>
            <a:endParaRPr sz="1200" dirty="0">
              <a:latin typeface="Arial"/>
              <a:cs typeface="Arial"/>
            </a:endParaRPr>
          </a:p>
          <a:p>
            <a:pPr marL="802640">
              <a:lnSpc>
                <a:spcPct val="100000"/>
              </a:lnSpc>
              <a:spcBef>
                <a:spcPts val="8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2035175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Bi</a:t>
            </a:r>
            <a:r>
              <a:rPr sz="3200" spc="-10" dirty="0">
                <a:solidFill>
                  <a:srgbClr val="333399"/>
                </a:solidFill>
              </a:rPr>
              <a:t>o</a:t>
            </a:r>
            <a:r>
              <a:rPr sz="3200" dirty="0">
                <a:solidFill>
                  <a:srgbClr val="333399"/>
                </a:solidFill>
              </a:rPr>
              <a:t>m</a:t>
            </a:r>
            <a:r>
              <a:rPr sz="3200" spc="-10" dirty="0">
                <a:solidFill>
                  <a:srgbClr val="333399"/>
                </a:solidFill>
              </a:rPr>
              <a:t>e</a:t>
            </a:r>
            <a:r>
              <a:rPr sz="3200" dirty="0">
                <a:solidFill>
                  <a:srgbClr val="333399"/>
                </a:solidFill>
              </a:rPr>
              <a:t>trics:  Ver</a:t>
            </a:r>
            <a:r>
              <a:rPr sz="3200" spc="-15" dirty="0">
                <a:solidFill>
                  <a:srgbClr val="333399"/>
                </a:solidFill>
              </a:rPr>
              <a:t>i</a:t>
            </a:r>
            <a:r>
              <a:rPr sz="3200" dirty="0">
                <a:solidFill>
                  <a:srgbClr val="333399"/>
                </a:solidFill>
              </a:rPr>
              <a:t>fica</a:t>
            </a:r>
            <a:r>
              <a:rPr sz="3200" spc="-15" dirty="0">
                <a:solidFill>
                  <a:srgbClr val="333399"/>
                </a:solidFill>
              </a:rPr>
              <a:t>t</a:t>
            </a:r>
            <a:r>
              <a:rPr sz="3200" dirty="0">
                <a:solidFill>
                  <a:srgbClr val="333399"/>
                </a:solidFill>
              </a:rPr>
              <a:t>i</a:t>
            </a:r>
            <a:r>
              <a:rPr sz="3200" spc="-10" dirty="0">
                <a:solidFill>
                  <a:srgbClr val="333399"/>
                </a:solidFill>
              </a:rPr>
              <a:t>o</a:t>
            </a:r>
            <a:r>
              <a:rPr sz="3200" dirty="0">
                <a:solidFill>
                  <a:srgbClr val="333399"/>
                </a:solidFill>
              </a:rPr>
              <a:t>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855" y="2285978"/>
            <a:ext cx="8020098" cy="30960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13075" y="5986208"/>
            <a:ext cx="3668395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Biometric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Recognition: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Security and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Privacy</a:t>
            </a:r>
            <a:r>
              <a:rPr sz="1200" u="dbl" spc="-10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Concerns</a:t>
            </a:r>
            <a:endParaRPr sz="1200" dirty="0">
              <a:latin typeface="Arial"/>
              <a:cs typeface="Arial"/>
            </a:endParaRPr>
          </a:p>
          <a:p>
            <a:pPr marL="802640">
              <a:lnSpc>
                <a:spcPct val="100000"/>
              </a:lnSpc>
              <a:spcBef>
                <a:spcPts val="8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230632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>
                <a:solidFill>
                  <a:srgbClr val="333399"/>
                </a:solidFill>
              </a:rPr>
              <a:t>Biometrics:  </a:t>
            </a:r>
            <a:r>
              <a:rPr sz="3200" dirty="0">
                <a:solidFill>
                  <a:srgbClr val="333399"/>
                </a:solidFill>
              </a:rPr>
              <a:t>I</a:t>
            </a:r>
            <a:r>
              <a:rPr sz="3200" spc="-10" dirty="0">
                <a:solidFill>
                  <a:srgbClr val="333399"/>
                </a:solidFill>
              </a:rPr>
              <a:t>d</a:t>
            </a:r>
            <a:r>
              <a:rPr sz="3200" dirty="0">
                <a:solidFill>
                  <a:srgbClr val="333399"/>
                </a:solidFill>
              </a:rPr>
              <a:t>e</a:t>
            </a:r>
            <a:r>
              <a:rPr sz="3200" spc="-15" dirty="0">
                <a:solidFill>
                  <a:srgbClr val="333399"/>
                </a:solidFill>
              </a:rPr>
              <a:t>n</a:t>
            </a:r>
            <a:r>
              <a:rPr sz="3200" dirty="0">
                <a:solidFill>
                  <a:srgbClr val="333399"/>
                </a:solidFill>
              </a:rPr>
              <a:t>ti</a:t>
            </a:r>
            <a:r>
              <a:rPr sz="3200" spc="-10" dirty="0">
                <a:solidFill>
                  <a:srgbClr val="333399"/>
                </a:solidFill>
              </a:rPr>
              <a:t>f</a:t>
            </a:r>
            <a:r>
              <a:rPr sz="3200" dirty="0">
                <a:solidFill>
                  <a:srgbClr val="333399"/>
                </a:solidFill>
              </a:rPr>
              <a:t>icat</a:t>
            </a:r>
            <a:r>
              <a:rPr sz="3200" spc="-15" dirty="0">
                <a:solidFill>
                  <a:srgbClr val="333399"/>
                </a:solidFill>
              </a:rPr>
              <a:t>i</a:t>
            </a:r>
            <a:r>
              <a:rPr sz="3200" dirty="0">
                <a:solidFill>
                  <a:srgbClr val="333399"/>
                </a:solidFill>
              </a:rPr>
              <a:t>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87" y="2284470"/>
            <a:ext cx="8032263" cy="30967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13075" y="5986208"/>
            <a:ext cx="3668395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Biometric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Recognition: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Security and </a:t>
            </a:r>
            <a:r>
              <a:rPr sz="1200" u="dbl" spc="-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Privacy</a:t>
            </a:r>
            <a:r>
              <a:rPr sz="1200" u="dbl" spc="-10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200" u="dbl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cs typeface="Arial"/>
                <a:hlinkClick r:id="rId3"/>
              </a:rPr>
              <a:t>Concerns</a:t>
            </a:r>
            <a:endParaRPr sz="1200" dirty="0">
              <a:latin typeface="Arial"/>
              <a:cs typeface="Arial"/>
            </a:endParaRPr>
          </a:p>
          <a:p>
            <a:pPr marL="802640">
              <a:lnSpc>
                <a:spcPct val="100000"/>
              </a:lnSpc>
              <a:spcBef>
                <a:spcPts val="8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60324"/>
            <a:ext cx="4044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33399"/>
                </a:solidFill>
              </a:rPr>
              <a:t>Evaluating</a:t>
            </a:r>
            <a:r>
              <a:rPr sz="3200" spc="-2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Biometrics: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862570" cy="36887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25781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Features from </a:t>
            </a:r>
            <a:r>
              <a:rPr sz="2800" dirty="0">
                <a:latin typeface="Arial"/>
                <a:cs typeface="Arial"/>
              </a:rPr>
              <a:t>captured sample </a:t>
            </a:r>
            <a:r>
              <a:rPr sz="2800" spc="-5" dirty="0">
                <a:latin typeface="Arial"/>
                <a:cs typeface="Arial"/>
              </a:rPr>
              <a:t>are </a:t>
            </a:r>
            <a:r>
              <a:rPr sz="2800" dirty="0">
                <a:latin typeface="Arial"/>
                <a:cs typeface="Arial"/>
              </a:rPr>
              <a:t>compared  against those </a:t>
            </a:r>
            <a:r>
              <a:rPr sz="2800" spc="-5" dirty="0">
                <a:latin typeface="Arial"/>
                <a:cs typeface="Arial"/>
              </a:rPr>
              <a:t>of the stored template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sample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Score </a:t>
            </a:r>
            <a:r>
              <a:rPr sz="2800" i="1" spc="-5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derived </a:t>
            </a:r>
            <a:r>
              <a:rPr sz="2800" spc="-5" dirty="0">
                <a:latin typeface="Arial"/>
                <a:cs typeface="Arial"/>
              </a:rPr>
              <a:t>from the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comparison.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Better </a:t>
            </a:r>
            <a:r>
              <a:rPr sz="2400" dirty="0">
                <a:latin typeface="Arial"/>
                <a:cs typeface="Arial"/>
              </a:rPr>
              <a:t>match </a:t>
            </a:r>
            <a:r>
              <a:rPr sz="2400" spc="-5" dirty="0">
                <a:latin typeface="Arial"/>
                <a:cs typeface="Arial"/>
              </a:rPr>
              <a:t>leads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higher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4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system decision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tuned by threshold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5015" marR="99695" lvl="1" indent="-285750">
              <a:lnSpc>
                <a:spcPts val="268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gives a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match </a:t>
            </a:r>
            <a:r>
              <a:rPr sz="2400" spc="-5" dirty="0">
                <a:latin typeface="Arial"/>
                <a:cs typeface="Arial"/>
              </a:rPr>
              <a:t>(same person) when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sample comparison generates a score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where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≥</a:t>
            </a:r>
            <a:r>
              <a:rPr sz="2400" i="1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755015" marR="5080" lvl="1" indent="-285750">
              <a:lnSpc>
                <a:spcPts val="2680"/>
              </a:lnSpc>
              <a:spcBef>
                <a:spcPts val="49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gives </a:t>
            </a:r>
            <a:r>
              <a:rPr sz="2400" spc="-5" dirty="0">
                <a:solidFill>
                  <a:srgbClr val="2C2CB8"/>
                </a:solidFill>
                <a:latin typeface="Arial"/>
                <a:cs typeface="Arial"/>
              </a:rPr>
              <a:t>non-match </a:t>
            </a:r>
            <a:r>
              <a:rPr sz="2400" dirty="0">
                <a:latin typeface="Arial"/>
                <a:cs typeface="Arial"/>
              </a:rPr>
              <a:t>(different </a:t>
            </a:r>
            <a:r>
              <a:rPr sz="2400" spc="-5" dirty="0">
                <a:latin typeface="Arial"/>
                <a:cs typeface="Arial"/>
              </a:rPr>
              <a:t>person) when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sample </a:t>
            </a:r>
            <a:r>
              <a:rPr sz="2400" dirty="0">
                <a:latin typeface="Arial"/>
                <a:cs typeface="Arial"/>
              </a:rPr>
              <a:t>comparison </a:t>
            </a:r>
            <a:r>
              <a:rPr sz="2400" spc="-5" dirty="0">
                <a:latin typeface="Arial"/>
                <a:cs typeface="Arial"/>
              </a:rPr>
              <a:t>generates </a:t>
            </a:r>
            <a:r>
              <a:rPr sz="2400" dirty="0">
                <a:latin typeface="Arial"/>
                <a:cs typeface="Arial"/>
              </a:rPr>
              <a:t>a score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where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dirty="0">
                <a:latin typeface="Arial"/>
                <a:cs typeface="Arial"/>
              </a:rPr>
              <a:t>&lt;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9628"/>
            <a:ext cx="693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Matching </a:t>
            </a:r>
            <a:r>
              <a:rPr sz="3600" dirty="0">
                <a:solidFill>
                  <a:srgbClr val="333399"/>
                </a:solidFill>
              </a:rPr>
              <a:t>algorithm</a:t>
            </a:r>
            <a:r>
              <a:rPr sz="3600" spc="-8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characteristics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2625" y="668505"/>
            <a:ext cx="8517890" cy="50584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3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True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positive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20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User’s </a:t>
            </a:r>
            <a:r>
              <a:rPr sz="2400" dirty="0">
                <a:latin typeface="Arial"/>
                <a:cs typeface="Arial"/>
              </a:rPr>
              <a:t>sample matches → </a:t>
            </a:r>
            <a:r>
              <a:rPr sz="2400" spc="-5" dirty="0">
                <a:latin typeface="Arial"/>
                <a:cs typeface="Arial"/>
              </a:rPr>
              <a:t>User 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accepted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True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negative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20"/>
              </a:spcBef>
              <a:buChar char="–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Stranger’s sample does not match </a:t>
            </a:r>
            <a:r>
              <a:rPr sz="2400" dirty="0">
                <a:latin typeface="Arial"/>
                <a:cs typeface="Arial"/>
              </a:rPr>
              <a:t>→ Stranger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rejected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False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positives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229"/>
              </a:spcBef>
              <a:buChar char="–"/>
              <a:tabLst>
                <a:tab pos="755015" algn="l"/>
              </a:tabLst>
            </a:pPr>
            <a:r>
              <a:rPr sz="2400" dirty="0">
                <a:latin typeface="Arial"/>
                <a:cs typeface="Arial"/>
              </a:rPr>
              <a:t>Stranger’s sample matches → Stranger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accepted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5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False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negatives</a:t>
            </a:r>
            <a:endParaRPr sz="2800">
              <a:latin typeface="Arial"/>
              <a:cs typeface="Arial"/>
            </a:endParaRPr>
          </a:p>
          <a:p>
            <a:pPr marL="285115" marR="1057275" lvl="1" indent="-285115" algn="r">
              <a:lnSpc>
                <a:spcPct val="100000"/>
              </a:lnSpc>
              <a:spcBef>
                <a:spcPts val="220"/>
              </a:spcBef>
              <a:buChar char="–"/>
              <a:tabLst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User’s sample does not </a:t>
            </a:r>
            <a:r>
              <a:rPr sz="2400" dirty="0">
                <a:latin typeface="Arial"/>
                <a:cs typeface="Arial"/>
              </a:rPr>
              <a:t>match → </a:t>
            </a:r>
            <a:r>
              <a:rPr sz="2400" spc="-5" dirty="0">
                <a:latin typeface="Arial"/>
                <a:cs typeface="Arial"/>
              </a:rPr>
              <a:t>User 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rejected</a:t>
            </a:r>
            <a:endParaRPr sz="2400">
              <a:latin typeface="Arial"/>
              <a:cs typeface="Arial"/>
            </a:endParaRPr>
          </a:p>
          <a:p>
            <a:pPr marL="340995" marR="1010285" indent="-340995" algn="r">
              <a:lnSpc>
                <a:spcPct val="100000"/>
              </a:lnSpc>
              <a:spcBef>
                <a:spcPts val="260"/>
              </a:spcBef>
              <a:buChar char="•"/>
              <a:tabLst>
                <a:tab pos="3409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False </a:t>
            </a:r>
            <a:r>
              <a:rPr sz="2800" dirty="0">
                <a:latin typeface="Arial"/>
                <a:cs typeface="Arial"/>
              </a:rPr>
              <a:t>Match </a:t>
            </a:r>
            <a:r>
              <a:rPr sz="2800" spc="-5" dirty="0">
                <a:latin typeface="Arial"/>
                <a:cs typeface="Arial"/>
              </a:rPr>
              <a:t>Rate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False </a:t>
            </a:r>
            <a:r>
              <a:rPr sz="2800" dirty="0">
                <a:latin typeface="Arial"/>
                <a:cs typeface="Arial"/>
              </a:rPr>
              <a:t>Non-Match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Rate</a:t>
            </a:r>
            <a:endParaRPr sz="2800">
              <a:latin typeface="Arial"/>
              <a:cs typeface="Arial"/>
            </a:endParaRPr>
          </a:p>
          <a:p>
            <a:pPr marL="353695" marR="735330">
              <a:lnSpc>
                <a:spcPct val="114999"/>
              </a:lnSpc>
              <a:spcBef>
                <a:spcPts val="25"/>
              </a:spcBef>
              <a:tabLst>
                <a:tab pos="4757420" algn="l"/>
              </a:tabLst>
            </a:pPr>
            <a:r>
              <a:rPr sz="2000" dirty="0">
                <a:latin typeface="Arial"/>
                <a:cs typeface="Arial"/>
              </a:rPr>
              <a:t>FMR = (# matching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stranger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samples)	/ (total # stranger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samples)  FNMR = (# non-matching user samples) / (total # user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samples)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i="1" spc="-5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determines </a:t>
            </a:r>
            <a:r>
              <a:rPr sz="2800" dirty="0">
                <a:latin typeface="Arial"/>
                <a:cs typeface="Arial"/>
              </a:rPr>
              <a:t>tradeoff </a:t>
            </a:r>
            <a:r>
              <a:rPr sz="2800" spc="-5" dirty="0">
                <a:latin typeface="Arial"/>
                <a:cs typeface="Arial"/>
              </a:rPr>
              <a:t>between FMR and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FNMR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67284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Evaluating Biometrics: </a:t>
            </a:r>
            <a:r>
              <a:rPr sz="3200" dirty="0">
                <a:solidFill>
                  <a:srgbClr val="333399"/>
                </a:solidFill>
              </a:rPr>
              <a:t>System</a:t>
            </a:r>
            <a:r>
              <a:rPr sz="3200" spc="-50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Errors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816" y="3717035"/>
            <a:ext cx="7315200" cy="29093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4500" y="682497"/>
            <a:ext cx="8119109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Comparing biometric samples produces score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Acceptance threshold </a:t>
            </a:r>
            <a:r>
              <a:rPr sz="2400" i="1" dirty="0">
                <a:latin typeface="Arial"/>
                <a:cs typeface="Arial"/>
              </a:rPr>
              <a:t>T </a:t>
            </a:r>
            <a:r>
              <a:rPr sz="2400" dirty="0">
                <a:latin typeface="Arial"/>
                <a:cs typeface="Arial"/>
              </a:rPr>
              <a:t>determines FMR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FNMR</a:t>
            </a:r>
            <a:endParaRPr sz="2400">
              <a:latin typeface="Arial"/>
              <a:cs typeface="Arial"/>
            </a:endParaRPr>
          </a:p>
          <a:p>
            <a:pPr marL="755015" marR="502284" lvl="1" indent="-285750">
              <a:lnSpc>
                <a:spcPts val="22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Arial"/>
                <a:cs typeface="Arial"/>
              </a:rPr>
              <a:t>If </a:t>
            </a:r>
            <a:r>
              <a:rPr sz="2200" i="1" spc="-5" dirty="0">
                <a:latin typeface="Arial"/>
                <a:cs typeface="Arial"/>
              </a:rPr>
              <a:t>T </a:t>
            </a:r>
            <a:r>
              <a:rPr sz="2200" spc="-5" dirty="0">
                <a:latin typeface="Arial"/>
                <a:cs typeface="Arial"/>
              </a:rPr>
              <a:t>is set low to make the system more tolerant to </a:t>
            </a:r>
            <a:r>
              <a:rPr sz="2200" dirty="0">
                <a:latin typeface="Arial"/>
                <a:cs typeface="Arial"/>
              </a:rPr>
              <a:t>input  </a:t>
            </a:r>
            <a:r>
              <a:rPr sz="2200" spc="-5" dirty="0">
                <a:latin typeface="Arial"/>
                <a:cs typeface="Arial"/>
              </a:rPr>
              <a:t>variations and noise, then FMR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increases.</a:t>
            </a:r>
            <a:endParaRPr sz="2200">
              <a:latin typeface="Arial"/>
              <a:cs typeface="Arial"/>
            </a:endParaRPr>
          </a:p>
          <a:p>
            <a:pPr marL="755015" marR="5080" lvl="1" indent="-285750">
              <a:lnSpc>
                <a:spcPts val="218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Arial"/>
                <a:cs typeface="Arial"/>
              </a:rPr>
              <a:t>On the other hand, </a:t>
            </a:r>
            <a:r>
              <a:rPr sz="2200" dirty="0">
                <a:latin typeface="Arial"/>
                <a:cs typeface="Arial"/>
              </a:rPr>
              <a:t>if </a:t>
            </a:r>
            <a:r>
              <a:rPr sz="2200" i="1" spc="-5" dirty="0">
                <a:latin typeface="Arial"/>
                <a:cs typeface="Arial"/>
              </a:rPr>
              <a:t>T </a:t>
            </a:r>
            <a:r>
              <a:rPr sz="2200" spc="-5" dirty="0">
                <a:latin typeface="Arial"/>
                <a:cs typeface="Arial"/>
              </a:rPr>
              <a:t>is set high to make the system more  secure, then </a:t>
            </a:r>
            <a:r>
              <a:rPr sz="2200" spc="-10" dirty="0">
                <a:latin typeface="Arial"/>
                <a:cs typeface="Arial"/>
              </a:rPr>
              <a:t>FNMR </a:t>
            </a:r>
            <a:r>
              <a:rPr sz="2200" spc="-5" dirty="0">
                <a:latin typeface="Arial"/>
                <a:cs typeface="Arial"/>
              </a:rPr>
              <a:t>increases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accordingly.</a:t>
            </a: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2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EER (Equal </a:t>
            </a:r>
            <a:r>
              <a:rPr sz="2400" dirty="0">
                <a:latin typeface="Arial"/>
                <a:cs typeface="Arial"/>
              </a:rPr>
              <a:t>Error </a:t>
            </a:r>
            <a:r>
              <a:rPr sz="2400" spc="-5" dirty="0">
                <a:latin typeface="Arial"/>
                <a:cs typeface="Arial"/>
              </a:rPr>
              <a:t>Rate) </a:t>
            </a:r>
            <a:r>
              <a:rPr sz="2400" dirty="0">
                <a:latin typeface="Arial"/>
                <a:cs typeface="Arial"/>
              </a:rPr>
              <a:t>is the rate </a:t>
            </a:r>
            <a:r>
              <a:rPr sz="2400" spc="-10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FMR =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FNMR.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1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Low EER 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good.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655445">
              <a:lnSpc>
                <a:spcPct val="100000"/>
              </a:lnSpc>
            </a:pPr>
            <a:r>
              <a:rPr sz="1800" spc="-5" dirty="0">
                <a:latin typeface="Tahoma"/>
                <a:cs typeface="Tahoma"/>
              </a:rPr>
              <a:t>Stranger </a:t>
            </a:r>
            <a:r>
              <a:rPr sz="1800" spc="-10" dirty="0">
                <a:latin typeface="Tahoma"/>
                <a:cs typeface="Tahoma"/>
              </a:rPr>
              <a:t>score</a:t>
            </a:r>
            <a:r>
              <a:rPr sz="1800" spc="-5" dirty="0">
                <a:latin typeface="Tahoma"/>
                <a:cs typeface="Tahoma"/>
              </a:rPr>
              <a:t> distribution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>
              <a:latin typeface="Tahoma"/>
              <a:cs typeface="Tahoma"/>
            </a:endParaRPr>
          </a:p>
          <a:p>
            <a:pPr marL="522224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Tahoma"/>
                <a:cs typeface="Tahoma"/>
              </a:rPr>
              <a:t>User </a:t>
            </a:r>
            <a:r>
              <a:rPr sz="1800" spc="-10" dirty="0">
                <a:latin typeface="Tahoma"/>
                <a:cs typeface="Tahoma"/>
              </a:rPr>
              <a:t>score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distribution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2891" y="6024371"/>
            <a:ext cx="721360" cy="349250"/>
          </a:xfrm>
          <a:custGeom>
            <a:avLst/>
            <a:gdLst/>
            <a:ahLst/>
            <a:cxnLst/>
            <a:rect l="l" t="t" r="r" b="b"/>
            <a:pathLst>
              <a:path w="721360" h="349250">
                <a:moveTo>
                  <a:pt x="720851" y="0"/>
                </a:moveTo>
                <a:lnTo>
                  <a:pt x="0" y="0"/>
                </a:lnTo>
                <a:lnTo>
                  <a:pt x="0" y="348995"/>
                </a:lnTo>
                <a:lnTo>
                  <a:pt x="720851" y="348995"/>
                </a:lnTo>
                <a:lnTo>
                  <a:pt x="720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2891" y="6178296"/>
            <a:ext cx="721360" cy="195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165"/>
              </a:lnSpc>
            </a:pPr>
            <a:r>
              <a:rPr sz="1800" spc="-5" dirty="0">
                <a:latin typeface="Tahoma"/>
                <a:cs typeface="Tahoma"/>
              </a:rPr>
              <a:t>FMR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0708" y="6024371"/>
            <a:ext cx="896619" cy="349250"/>
          </a:xfrm>
          <a:custGeom>
            <a:avLst/>
            <a:gdLst/>
            <a:ahLst/>
            <a:cxnLst/>
            <a:rect l="l" t="t" r="r" b="b"/>
            <a:pathLst>
              <a:path w="896620" h="349250">
                <a:moveTo>
                  <a:pt x="896112" y="0"/>
                </a:moveTo>
                <a:lnTo>
                  <a:pt x="0" y="0"/>
                </a:lnTo>
                <a:lnTo>
                  <a:pt x="0" y="348995"/>
                </a:lnTo>
                <a:lnTo>
                  <a:pt x="896112" y="348995"/>
                </a:lnTo>
                <a:lnTo>
                  <a:pt x="8961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40708" y="6178296"/>
            <a:ext cx="896619" cy="195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1165"/>
              </a:lnSpc>
            </a:pPr>
            <a:r>
              <a:rPr sz="1800" spc="-5" dirty="0">
                <a:latin typeface="Tahoma"/>
                <a:cs typeface="Tahoma"/>
              </a:rPr>
              <a:t>FNMR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4" y="4465320"/>
            <a:ext cx="5111750" cy="1224280"/>
          </a:xfrm>
          <a:custGeom>
            <a:avLst/>
            <a:gdLst/>
            <a:ahLst/>
            <a:cxnLst/>
            <a:rect l="l" t="t" r="r" b="b"/>
            <a:pathLst>
              <a:path w="5111750" h="1224279">
                <a:moveTo>
                  <a:pt x="2016252" y="1082040"/>
                </a:moveTo>
                <a:lnTo>
                  <a:pt x="1008126" y="0"/>
                </a:lnTo>
                <a:lnTo>
                  <a:pt x="0" y="1082040"/>
                </a:lnTo>
                <a:lnTo>
                  <a:pt x="2016252" y="1082040"/>
                </a:lnTo>
                <a:close/>
              </a:path>
              <a:path w="5111750" h="1224279">
                <a:moveTo>
                  <a:pt x="5111496" y="1223772"/>
                </a:moveTo>
                <a:lnTo>
                  <a:pt x="4103370" y="432816"/>
                </a:lnTo>
                <a:lnTo>
                  <a:pt x="3095244" y="1223772"/>
                </a:lnTo>
                <a:lnTo>
                  <a:pt x="5111496" y="1223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285" y="626069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4459"/>
            <a:ext cx="758570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Spoofing Biometrics: </a:t>
            </a:r>
            <a:r>
              <a:rPr sz="3200" dirty="0">
                <a:solidFill>
                  <a:srgbClr val="333399"/>
                </a:solidFill>
              </a:rPr>
              <a:t>Presentation</a:t>
            </a:r>
            <a:r>
              <a:rPr sz="3200" spc="-75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Attacks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44500" y="819403"/>
            <a:ext cx="7236459" cy="790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It is relatively simple to </a:t>
            </a:r>
            <a:r>
              <a:rPr sz="2600" spc="-5" dirty="0">
                <a:latin typeface="Arial"/>
                <a:cs typeface="Arial"/>
              </a:rPr>
              <a:t>trick </a:t>
            </a:r>
            <a:r>
              <a:rPr sz="2600" dirty="0">
                <a:latin typeface="Arial"/>
                <a:cs typeface="Arial"/>
              </a:rPr>
              <a:t>a biometric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system</a:t>
            </a:r>
            <a:endParaRPr sz="26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15"/>
              </a:spcBef>
              <a:buChar char="•"/>
              <a:tabLst>
                <a:tab pos="755015" algn="l"/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Terminology: </a:t>
            </a:r>
            <a:r>
              <a:rPr sz="2400" i="1" spc="-5" dirty="0">
                <a:latin typeface="Arial"/>
                <a:cs typeface="Arial"/>
              </a:rPr>
              <a:t>Presentation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4023486"/>
            <a:ext cx="8105140" cy="189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Biometric authentication on smartphones is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insecure</a:t>
            </a:r>
            <a:endParaRPr sz="2600">
              <a:latin typeface="Arial"/>
              <a:cs typeface="Arial"/>
            </a:endParaRPr>
          </a:p>
          <a:p>
            <a:pPr marL="353695" marR="5080" indent="-341630">
              <a:lnSpc>
                <a:spcPts val="2580"/>
              </a:lnSpc>
              <a:spcBef>
                <a:spcPts val="610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PAD (Presentation Attack Detection) is the subject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  intensive research, to make biometrics more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secure</a:t>
            </a:r>
            <a:endParaRPr sz="2600">
              <a:latin typeface="Arial"/>
              <a:cs typeface="Arial"/>
            </a:endParaRPr>
          </a:p>
          <a:p>
            <a:pPr marL="353695" marR="1110615" indent="-341630">
              <a:lnSpc>
                <a:spcPts val="2590"/>
              </a:lnSpc>
              <a:spcBef>
                <a:spcPts val="605"/>
              </a:spcBef>
              <a:buChar char="•"/>
              <a:tabLst>
                <a:tab pos="353695" algn="l"/>
                <a:tab pos="354330" algn="l"/>
              </a:tabLst>
            </a:pPr>
            <a:r>
              <a:rPr sz="2600" dirty="0">
                <a:latin typeface="Arial"/>
                <a:cs typeface="Arial"/>
              </a:rPr>
              <a:t>Alternative solution is to capture biometrics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  controlled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environments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757172"/>
            <a:ext cx="2619756" cy="1743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259" y="1839467"/>
            <a:ext cx="2653284" cy="16611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6162" y="3559302"/>
            <a:ext cx="1353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False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finger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116195" y="3630548"/>
            <a:ext cx="1198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False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27" y="333501"/>
            <a:ext cx="271145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dirty="0">
                <a:solidFill>
                  <a:srgbClr val="333399"/>
                </a:solidFill>
              </a:rPr>
              <a:t>Aut</a:t>
            </a:r>
            <a:r>
              <a:rPr sz="3200" spc="-20" dirty="0">
                <a:solidFill>
                  <a:srgbClr val="333399"/>
                </a:solidFill>
              </a:rPr>
              <a:t>h</a:t>
            </a:r>
            <a:r>
              <a:rPr sz="3200" dirty="0">
                <a:solidFill>
                  <a:srgbClr val="333399"/>
                </a:solidFill>
              </a:rPr>
              <a:t>e</a:t>
            </a:r>
            <a:r>
              <a:rPr sz="3200" spc="-10" dirty="0">
                <a:solidFill>
                  <a:srgbClr val="333399"/>
                </a:solidFill>
              </a:rPr>
              <a:t>n</a:t>
            </a:r>
            <a:r>
              <a:rPr sz="3200" dirty="0">
                <a:solidFill>
                  <a:srgbClr val="333399"/>
                </a:solidFill>
              </a:rPr>
              <a:t>ticat</a:t>
            </a:r>
            <a:r>
              <a:rPr sz="3200" spc="-15" dirty="0">
                <a:solidFill>
                  <a:srgbClr val="333399"/>
                </a:solidFill>
              </a:rPr>
              <a:t>i</a:t>
            </a:r>
            <a:r>
              <a:rPr sz="3200" dirty="0">
                <a:solidFill>
                  <a:srgbClr val="333399"/>
                </a:solidFill>
              </a:rPr>
              <a:t>o</a:t>
            </a:r>
            <a:r>
              <a:rPr sz="3200" spc="-10" dirty="0">
                <a:solidFill>
                  <a:srgbClr val="333399"/>
                </a:solidFill>
              </a:rPr>
              <a:t>n</a:t>
            </a:r>
            <a:r>
              <a:rPr sz="3200" dirty="0">
                <a:solidFill>
                  <a:srgbClr val="333399"/>
                </a:solidFill>
              </a:rPr>
              <a:t>:  </a:t>
            </a:r>
            <a:r>
              <a:rPr sz="3200" spc="-5" dirty="0">
                <a:solidFill>
                  <a:srgbClr val="333399"/>
                </a:solidFill>
              </a:rPr>
              <a:t>Multi-factor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44500" y="2081911"/>
            <a:ext cx="8326120" cy="366267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3695" marR="48260" indent="-341630" algn="just">
              <a:lnSpc>
                <a:spcPct val="93000"/>
              </a:lnSpc>
              <a:spcBef>
                <a:spcPts val="330"/>
              </a:spcBef>
              <a:buChar char="•"/>
              <a:tabLst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Multi-factor </a:t>
            </a:r>
            <a:r>
              <a:rPr sz="2800" dirty="0">
                <a:latin typeface="Arial"/>
                <a:cs typeface="Arial"/>
              </a:rPr>
              <a:t>authentication aims </a:t>
            </a:r>
            <a:r>
              <a:rPr sz="2800" spc="-5" dirty="0">
                <a:latin typeface="Arial"/>
                <a:cs typeface="Arial"/>
              </a:rPr>
              <a:t>to combine two </a:t>
            </a:r>
            <a:r>
              <a:rPr sz="2800" dirty="0">
                <a:latin typeface="Arial"/>
                <a:cs typeface="Arial"/>
              </a:rPr>
              <a:t>or  </a:t>
            </a:r>
            <a:r>
              <a:rPr sz="2800" spc="-5" dirty="0">
                <a:latin typeface="Arial"/>
                <a:cs typeface="Arial"/>
              </a:rPr>
              <a:t>more </a:t>
            </a:r>
            <a:r>
              <a:rPr sz="2800" dirty="0">
                <a:latin typeface="Arial"/>
                <a:cs typeface="Arial"/>
              </a:rPr>
              <a:t>authentication techniques </a:t>
            </a:r>
            <a:r>
              <a:rPr sz="2800" spc="-5" dirty="0">
                <a:latin typeface="Arial"/>
                <a:cs typeface="Arial"/>
              </a:rPr>
              <a:t>in order to provide  stronger </a:t>
            </a:r>
            <a:r>
              <a:rPr sz="2800" dirty="0">
                <a:latin typeface="Arial"/>
                <a:cs typeface="Arial"/>
              </a:rPr>
              <a:t>authentication assurance.</a:t>
            </a:r>
            <a:endParaRPr sz="2800">
              <a:latin typeface="Arial"/>
              <a:cs typeface="Arial"/>
            </a:endParaRPr>
          </a:p>
          <a:p>
            <a:pPr marL="353695" marR="683260" indent="-341630">
              <a:lnSpc>
                <a:spcPct val="92900"/>
              </a:lnSpc>
              <a:spcBef>
                <a:spcPts val="61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Two-factor </a:t>
            </a:r>
            <a:r>
              <a:rPr sz="2800" dirty="0">
                <a:latin typeface="Arial"/>
                <a:cs typeface="Arial"/>
              </a:rPr>
              <a:t>authentication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typically based </a:t>
            </a:r>
            <a:r>
              <a:rPr sz="2800" spc="-5" dirty="0">
                <a:latin typeface="Arial"/>
                <a:cs typeface="Arial"/>
              </a:rPr>
              <a:t>on  something a </a:t>
            </a:r>
            <a:r>
              <a:rPr sz="2800" dirty="0">
                <a:latin typeface="Arial"/>
                <a:cs typeface="Arial"/>
              </a:rPr>
              <a:t>user </a:t>
            </a:r>
            <a:r>
              <a:rPr sz="2800" spc="-5" dirty="0">
                <a:latin typeface="Arial"/>
                <a:cs typeface="Arial"/>
              </a:rPr>
              <a:t>knows </a:t>
            </a:r>
            <a:r>
              <a:rPr sz="2800" dirty="0">
                <a:latin typeface="Arial"/>
                <a:cs typeface="Arial"/>
              </a:rPr>
              <a:t>(factor one) </a:t>
            </a:r>
            <a:r>
              <a:rPr sz="2800" spc="-5" dirty="0">
                <a:latin typeface="Arial"/>
                <a:cs typeface="Arial"/>
              </a:rPr>
              <a:t>plus  something the user </a:t>
            </a:r>
            <a:r>
              <a:rPr sz="2800" dirty="0">
                <a:latin typeface="Arial"/>
                <a:cs typeface="Arial"/>
              </a:rPr>
              <a:t>has (factor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two).</a:t>
            </a:r>
            <a:endParaRPr sz="2800">
              <a:latin typeface="Arial"/>
              <a:cs typeface="Arial"/>
            </a:endParaRPr>
          </a:p>
          <a:p>
            <a:pPr marL="755015" marR="276225" lvl="1" indent="-285750">
              <a:lnSpc>
                <a:spcPts val="2680"/>
              </a:lnSpc>
              <a:spcBef>
                <a:spcPts val="57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Usually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involves combining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 password  and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4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Example: BankID </a:t>
            </a:r>
            <a:r>
              <a:rPr sz="2400" dirty="0">
                <a:latin typeface="Arial"/>
                <a:cs typeface="Arial"/>
              </a:rPr>
              <a:t>OTP </a:t>
            </a:r>
            <a:r>
              <a:rPr sz="2400" spc="-5" dirty="0">
                <a:latin typeface="Arial"/>
                <a:cs typeface="Arial"/>
              </a:rPr>
              <a:t>token with </a:t>
            </a:r>
            <a:r>
              <a:rPr sz="2400" dirty="0">
                <a:latin typeface="Arial"/>
                <a:cs typeface="Arial"/>
              </a:rPr>
              <a:t>PIN + static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55" y="384047"/>
            <a:ext cx="1511808" cy="1531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9700" y="469391"/>
            <a:ext cx="2095500" cy="1362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2464" y="469391"/>
            <a:ext cx="1513331" cy="13624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58241"/>
            <a:ext cx="520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Authentication</a:t>
            </a:r>
            <a:r>
              <a:rPr sz="3600" spc="-20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Assurance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11302" y="890483"/>
            <a:ext cx="8605520" cy="23863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Authentication assurance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robustness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Resources have different sensitivity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levels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High sensitivity gives high risk in case of authentication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failure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Authentication has 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40"/>
              </a:spcBef>
              <a:buChar char="–"/>
              <a:tabLst>
                <a:tab pos="754380" algn="l"/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Unnecessary authentication assurance is a waste of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money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Authentication assurance should balance resource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sensitivity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85032" y="3639311"/>
            <a:ext cx="4834255" cy="2453640"/>
            <a:chOff x="3685032" y="3639311"/>
            <a:chExt cx="4834255" cy="2453640"/>
          </a:xfrm>
        </p:grpSpPr>
        <p:sp>
          <p:nvSpPr>
            <p:cNvPr id="5" name="object 5"/>
            <p:cNvSpPr/>
            <p:nvPr/>
          </p:nvSpPr>
          <p:spPr>
            <a:xfrm>
              <a:off x="3685032" y="3639311"/>
              <a:ext cx="4834255" cy="2453640"/>
            </a:xfrm>
            <a:custGeom>
              <a:avLst/>
              <a:gdLst/>
              <a:ahLst/>
              <a:cxnLst/>
              <a:rect l="l" t="t" r="r" b="b"/>
              <a:pathLst>
                <a:path w="4834255" h="2453640">
                  <a:moveTo>
                    <a:pt x="4834127" y="0"/>
                  </a:moveTo>
                  <a:lnTo>
                    <a:pt x="0" y="0"/>
                  </a:lnTo>
                  <a:lnTo>
                    <a:pt x="0" y="2453640"/>
                  </a:lnTo>
                  <a:lnTo>
                    <a:pt x="4834127" y="2453640"/>
                  </a:lnTo>
                  <a:lnTo>
                    <a:pt x="4834127" y="0"/>
                  </a:lnTo>
                  <a:close/>
                </a:path>
              </a:pathLst>
            </a:custGeom>
            <a:solidFill>
              <a:srgbClr val="85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4833" y="4046981"/>
              <a:ext cx="2818130" cy="1589405"/>
            </a:xfrm>
            <a:custGeom>
              <a:avLst/>
              <a:gdLst/>
              <a:ahLst/>
              <a:cxnLst/>
              <a:rect l="l" t="t" r="r" b="b"/>
              <a:pathLst>
                <a:path w="2818129" h="1589404">
                  <a:moveTo>
                    <a:pt x="2818003" y="1533144"/>
                  </a:moveTo>
                  <a:lnTo>
                    <a:pt x="2801010" y="1523238"/>
                  </a:lnTo>
                  <a:lnTo>
                    <a:pt x="2727198" y="1480185"/>
                  </a:lnTo>
                  <a:lnTo>
                    <a:pt x="2722499" y="1477391"/>
                  </a:lnTo>
                  <a:lnTo>
                    <a:pt x="2716403" y="1478915"/>
                  </a:lnTo>
                  <a:lnTo>
                    <a:pt x="2713609" y="1483741"/>
                  </a:lnTo>
                  <a:lnTo>
                    <a:pt x="2710815" y="1488440"/>
                  </a:lnTo>
                  <a:lnTo>
                    <a:pt x="2712466" y="1494536"/>
                  </a:lnTo>
                  <a:lnTo>
                    <a:pt x="2717165" y="1497203"/>
                  </a:lnTo>
                  <a:lnTo>
                    <a:pt x="2761729" y="1523238"/>
                  </a:lnTo>
                  <a:lnTo>
                    <a:pt x="64135" y="1523238"/>
                  </a:lnTo>
                  <a:lnTo>
                    <a:pt x="65620" y="56235"/>
                  </a:lnTo>
                  <a:lnTo>
                    <a:pt x="65646" y="24638"/>
                  </a:lnTo>
                  <a:lnTo>
                    <a:pt x="65659" y="19558"/>
                  </a:lnTo>
                  <a:lnTo>
                    <a:pt x="65684" y="56349"/>
                  </a:lnTo>
                  <a:lnTo>
                    <a:pt x="92087" y="101727"/>
                  </a:lnTo>
                  <a:lnTo>
                    <a:pt x="94361" y="105537"/>
                  </a:lnTo>
                  <a:lnTo>
                    <a:pt x="100457" y="107188"/>
                  </a:lnTo>
                  <a:lnTo>
                    <a:pt x="105156" y="104394"/>
                  </a:lnTo>
                  <a:lnTo>
                    <a:pt x="109855" y="101727"/>
                  </a:lnTo>
                  <a:lnTo>
                    <a:pt x="111506" y="95631"/>
                  </a:lnTo>
                  <a:lnTo>
                    <a:pt x="108635" y="90805"/>
                  </a:lnTo>
                  <a:lnTo>
                    <a:pt x="67132" y="19558"/>
                  </a:lnTo>
                  <a:lnTo>
                    <a:pt x="55753" y="0"/>
                  </a:lnTo>
                  <a:lnTo>
                    <a:pt x="2590" y="90932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223" y="104267"/>
                  </a:lnTo>
                  <a:lnTo>
                    <a:pt x="11049" y="107061"/>
                  </a:lnTo>
                  <a:lnTo>
                    <a:pt x="17018" y="105537"/>
                  </a:lnTo>
                  <a:lnTo>
                    <a:pt x="19812" y="100711"/>
                  </a:lnTo>
                  <a:lnTo>
                    <a:pt x="45808" y="56349"/>
                  </a:lnTo>
                  <a:lnTo>
                    <a:pt x="45758" y="107188"/>
                  </a:lnTo>
                  <a:lnTo>
                    <a:pt x="44323" y="1535049"/>
                  </a:lnTo>
                  <a:lnTo>
                    <a:pt x="55753" y="1535125"/>
                  </a:lnTo>
                  <a:lnTo>
                    <a:pt x="55753" y="1543050"/>
                  </a:lnTo>
                  <a:lnTo>
                    <a:pt x="2761754" y="1543050"/>
                  </a:lnTo>
                  <a:lnTo>
                    <a:pt x="2778734" y="1533169"/>
                  </a:lnTo>
                  <a:lnTo>
                    <a:pt x="2712466" y="1571790"/>
                  </a:lnTo>
                  <a:lnTo>
                    <a:pt x="2710815" y="1577860"/>
                  </a:lnTo>
                  <a:lnTo>
                    <a:pt x="2716403" y="1587309"/>
                  </a:lnTo>
                  <a:lnTo>
                    <a:pt x="2722499" y="1588909"/>
                  </a:lnTo>
                  <a:lnTo>
                    <a:pt x="2801035" y="1543050"/>
                  </a:lnTo>
                  <a:lnTo>
                    <a:pt x="2818003" y="1533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9824" y="4122419"/>
              <a:ext cx="2454275" cy="1457325"/>
            </a:xfrm>
            <a:custGeom>
              <a:avLst/>
              <a:gdLst/>
              <a:ahLst/>
              <a:cxnLst/>
              <a:rect l="l" t="t" r="r" b="b"/>
              <a:pathLst>
                <a:path w="2454275" h="1457325">
                  <a:moveTo>
                    <a:pt x="0" y="1457324"/>
                  </a:moveTo>
                  <a:lnTo>
                    <a:pt x="2454275" y="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85032" y="3639311"/>
            <a:ext cx="4834255" cy="24536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93520">
              <a:lnSpc>
                <a:spcPct val="100000"/>
              </a:lnSpc>
              <a:spcBef>
                <a:spcPts val="459"/>
              </a:spcBef>
            </a:pPr>
            <a:r>
              <a:rPr sz="2000" spc="-5" dirty="0">
                <a:latin typeface="Arial"/>
                <a:cs typeface="Arial"/>
              </a:rPr>
              <a:t>AAL</a:t>
            </a:r>
            <a:endParaRPr sz="2000">
              <a:latin typeface="Arial"/>
              <a:cs typeface="Arial"/>
            </a:endParaRPr>
          </a:p>
          <a:p>
            <a:pPr marL="60325" marR="3152140" indent="-29209" algn="r">
              <a:lnSpc>
                <a:spcPct val="100000"/>
              </a:lnSpc>
              <a:spcBef>
                <a:spcPts val="1855"/>
              </a:spcBef>
            </a:pPr>
            <a:r>
              <a:rPr sz="2000" dirty="0">
                <a:latin typeface="Arial"/>
                <a:cs typeface="Arial"/>
              </a:rPr>
              <a:t>Required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  Au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hentic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tion  Assurance</a:t>
            </a:r>
            <a:endParaRPr sz="2000">
              <a:latin typeface="Arial"/>
              <a:cs typeface="Arial"/>
            </a:endParaRPr>
          </a:p>
          <a:p>
            <a:pPr marR="3152140" algn="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  <a:p>
            <a:pPr marL="2162810">
              <a:lnSpc>
                <a:spcPct val="100000"/>
              </a:lnSpc>
              <a:spcBef>
                <a:spcPts val="1430"/>
              </a:spcBef>
            </a:pPr>
            <a:r>
              <a:rPr sz="2000" dirty="0">
                <a:latin typeface="Arial"/>
                <a:cs typeface="Arial"/>
              </a:rPr>
              <a:t>Authentication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8332" y="4191127"/>
            <a:ext cx="1438401" cy="9159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55219"/>
            <a:ext cx="813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e-Authentication Frameworks for</a:t>
            </a:r>
            <a:r>
              <a:rPr sz="3600" spc="-9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e-Gov.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1168679"/>
            <a:ext cx="8323580" cy="311086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Trust </a:t>
            </a:r>
            <a:r>
              <a:rPr sz="2800" dirty="0">
                <a:latin typeface="Arial"/>
                <a:cs typeface="Arial"/>
              </a:rPr>
              <a:t>in identity </a:t>
            </a:r>
            <a:r>
              <a:rPr sz="2800" spc="-5" dirty="0">
                <a:latin typeface="Arial"/>
                <a:cs typeface="Arial"/>
              </a:rPr>
              <a:t>is a </a:t>
            </a:r>
            <a:r>
              <a:rPr sz="2800" dirty="0">
                <a:latin typeface="Arial"/>
                <a:cs typeface="Arial"/>
              </a:rPr>
              <a:t>requirement </a:t>
            </a:r>
            <a:r>
              <a:rPr sz="2800" spc="-5" dirty="0">
                <a:latin typeface="Arial"/>
                <a:cs typeface="Arial"/>
              </a:rPr>
              <a:t>for</a:t>
            </a:r>
            <a:r>
              <a:rPr sz="2800" dirty="0">
                <a:latin typeface="Arial"/>
                <a:cs typeface="Arial"/>
              </a:rPr>
              <a:t> e-Government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Authentication </a:t>
            </a:r>
            <a:r>
              <a:rPr sz="2800" dirty="0">
                <a:latin typeface="Arial"/>
                <a:cs typeface="Arial"/>
              </a:rPr>
              <a:t>assurance produces identity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trust.</a:t>
            </a:r>
            <a:endParaRPr sz="2800">
              <a:latin typeface="Arial"/>
              <a:cs typeface="Arial"/>
            </a:endParaRPr>
          </a:p>
          <a:p>
            <a:pPr marL="353695" marR="580390" indent="-341630">
              <a:lnSpc>
                <a:spcPts val="3130"/>
              </a:lnSpc>
              <a:spcBef>
                <a:spcPts val="6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Authentication </a:t>
            </a:r>
            <a:r>
              <a:rPr sz="2800" dirty="0">
                <a:latin typeface="Arial"/>
                <a:cs typeface="Arial"/>
              </a:rPr>
              <a:t>depends 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dirty="0">
                <a:latin typeface="Arial"/>
                <a:cs typeface="Arial"/>
              </a:rPr>
              <a:t>technology, policy,  standards, practice, </a:t>
            </a:r>
            <a:r>
              <a:rPr sz="2800" spc="-5" dirty="0">
                <a:latin typeface="Arial"/>
                <a:cs typeface="Arial"/>
              </a:rPr>
              <a:t>awareness and </a:t>
            </a:r>
            <a:r>
              <a:rPr sz="2800" dirty="0">
                <a:latin typeface="Arial"/>
                <a:cs typeface="Arial"/>
              </a:rPr>
              <a:t>regulation.</a:t>
            </a:r>
            <a:endParaRPr sz="2800">
              <a:latin typeface="Arial"/>
              <a:cs typeface="Arial"/>
            </a:endParaRPr>
          </a:p>
          <a:p>
            <a:pPr marL="353695" marR="418465" indent="-341630">
              <a:lnSpc>
                <a:spcPct val="93000"/>
              </a:lnSpc>
              <a:spcBef>
                <a:spcPts val="53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dirty="0">
                <a:latin typeface="Arial"/>
                <a:cs typeface="Arial"/>
              </a:rPr>
              <a:t>Consistent frameworks </a:t>
            </a:r>
            <a:r>
              <a:rPr sz="2800" spc="-5" dirty="0">
                <a:latin typeface="Arial"/>
                <a:cs typeface="Arial"/>
              </a:rPr>
              <a:t>allow </a:t>
            </a:r>
            <a:r>
              <a:rPr sz="2800" dirty="0">
                <a:latin typeface="Arial"/>
                <a:cs typeface="Arial"/>
              </a:rPr>
              <a:t>cross-national </a:t>
            </a:r>
            <a:r>
              <a:rPr sz="2800" spc="-5" dirty="0">
                <a:latin typeface="Arial"/>
                <a:cs typeface="Arial"/>
              </a:rPr>
              <a:t>and  </a:t>
            </a:r>
            <a:r>
              <a:rPr sz="2800" dirty="0">
                <a:latin typeface="Arial"/>
                <a:cs typeface="Arial"/>
              </a:rPr>
              <a:t>cross-organisational </a:t>
            </a:r>
            <a:r>
              <a:rPr sz="2800" spc="-5" dirty="0">
                <a:latin typeface="Arial"/>
                <a:cs typeface="Arial"/>
              </a:rPr>
              <a:t>schemes </a:t>
            </a:r>
            <a:r>
              <a:rPr sz="2800" dirty="0">
                <a:latin typeface="Arial"/>
                <a:cs typeface="Arial"/>
              </a:rPr>
              <a:t>that enable  </a:t>
            </a:r>
            <a:r>
              <a:rPr sz="2800" spc="-5" dirty="0">
                <a:latin typeface="Arial"/>
                <a:cs typeface="Arial"/>
              </a:rPr>
              <a:t>convenience, </a:t>
            </a:r>
            <a:r>
              <a:rPr sz="2800" dirty="0">
                <a:latin typeface="Arial"/>
                <a:cs typeface="Arial"/>
              </a:rPr>
              <a:t>efficiency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cost</a:t>
            </a:r>
            <a:r>
              <a:rPr sz="2800" spc="-5" dirty="0">
                <a:latin typeface="Arial"/>
                <a:cs typeface="Arial"/>
              </a:rPr>
              <a:t> savings.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7727" y="4275335"/>
            <a:ext cx="2325370" cy="1800860"/>
            <a:chOff x="3157727" y="4275335"/>
            <a:chExt cx="2325370" cy="1800860"/>
          </a:xfrm>
        </p:grpSpPr>
        <p:sp>
          <p:nvSpPr>
            <p:cNvPr id="5" name="object 5"/>
            <p:cNvSpPr/>
            <p:nvPr/>
          </p:nvSpPr>
          <p:spPr>
            <a:xfrm>
              <a:off x="3507638" y="4440859"/>
              <a:ext cx="1931035" cy="1593215"/>
            </a:xfrm>
            <a:custGeom>
              <a:avLst/>
              <a:gdLst/>
              <a:ahLst/>
              <a:cxnLst/>
              <a:rect l="l" t="t" r="r" b="b"/>
              <a:pathLst>
                <a:path w="1931035" h="1593214">
                  <a:moveTo>
                    <a:pt x="531926" y="317449"/>
                  </a:moveTo>
                  <a:lnTo>
                    <a:pt x="440067" y="198094"/>
                  </a:lnTo>
                  <a:lnTo>
                    <a:pt x="395884" y="234683"/>
                  </a:lnTo>
                  <a:lnTo>
                    <a:pt x="235940" y="0"/>
                  </a:lnTo>
                  <a:lnTo>
                    <a:pt x="0" y="256197"/>
                  </a:lnTo>
                  <a:lnTo>
                    <a:pt x="200596" y="389826"/>
                  </a:lnTo>
                  <a:lnTo>
                    <a:pt x="148463" y="443166"/>
                  </a:lnTo>
                  <a:lnTo>
                    <a:pt x="251841" y="519569"/>
                  </a:lnTo>
                  <a:lnTo>
                    <a:pt x="531926" y="317449"/>
                  </a:lnTo>
                  <a:close/>
                </a:path>
                <a:path w="1931035" h="1593214">
                  <a:moveTo>
                    <a:pt x="804138" y="1257871"/>
                  </a:moveTo>
                  <a:lnTo>
                    <a:pt x="484251" y="1200581"/>
                  </a:lnTo>
                  <a:lnTo>
                    <a:pt x="436486" y="1308798"/>
                  </a:lnTo>
                  <a:lnTo>
                    <a:pt x="487743" y="1315948"/>
                  </a:lnTo>
                  <a:lnTo>
                    <a:pt x="416229" y="1524406"/>
                  </a:lnTo>
                  <a:lnTo>
                    <a:pt x="715784" y="1592834"/>
                  </a:lnTo>
                  <a:lnTo>
                    <a:pt x="739622" y="1358912"/>
                  </a:lnTo>
                  <a:lnTo>
                    <a:pt x="796175" y="1366075"/>
                  </a:lnTo>
                  <a:lnTo>
                    <a:pt x="804138" y="1257871"/>
                  </a:lnTo>
                  <a:close/>
                </a:path>
                <a:path w="1931035" h="1593214">
                  <a:moveTo>
                    <a:pt x="1930781" y="868845"/>
                  </a:moveTo>
                  <a:lnTo>
                    <a:pt x="1631226" y="840155"/>
                  </a:lnTo>
                  <a:lnTo>
                    <a:pt x="1647088" y="782053"/>
                  </a:lnTo>
                  <a:lnTo>
                    <a:pt x="1507490" y="778903"/>
                  </a:lnTo>
                  <a:lnTo>
                    <a:pt x="1447444" y="1048626"/>
                  </a:lnTo>
                  <a:lnTo>
                    <a:pt x="1563204" y="1088402"/>
                  </a:lnTo>
                  <a:lnTo>
                    <a:pt x="1579079" y="1048626"/>
                  </a:lnTo>
                  <a:lnTo>
                    <a:pt x="1811515" y="1132166"/>
                  </a:lnTo>
                  <a:lnTo>
                    <a:pt x="1930781" y="868845"/>
                  </a:lnTo>
                  <a:close/>
                </a:path>
              </a:pathLst>
            </a:custGeom>
            <a:solidFill>
              <a:srgbClr val="F5E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16192" y="4740009"/>
              <a:ext cx="1263015" cy="958850"/>
            </a:xfrm>
            <a:custGeom>
              <a:avLst/>
              <a:gdLst/>
              <a:ahLst/>
              <a:cxnLst/>
              <a:rect l="l" t="t" r="r" b="b"/>
              <a:pathLst>
                <a:path w="1263014" h="958850">
                  <a:moveTo>
                    <a:pt x="451514" y="0"/>
                  </a:moveTo>
                  <a:lnTo>
                    <a:pt x="215576" y="82762"/>
                  </a:lnTo>
                  <a:lnTo>
                    <a:pt x="111338" y="166261"/>
                  </a:lnTo>
                  <a:lnTo>
                    <a:pt x="0" y="350080"/>
                  </a:lnTo>
                  <a:lnTo>
                    <a:pt x="23854" y="641255"/>
                  </a:lnTo>
                  <a:lnTo>
                    <a:pt x="319874" y="908593"/>
                  </a:lnTo>
                  <a:lnTo>
                    <a:pt x="679554" y="958713"/>
                  </a:lnTo>
                  <a:lnTo>
                    <a:pt x="1007348" y="875971"/>
                  </a:lnTo>
                  <a:lnTo>
                    <a:pt x="1243285" y="685022"/>
                  </a:lnTo>
                  <a:lnTo>
                    <a:pt x="1262730" y="421651"/>
                  </a:lnTo>
                  <a:lnTo>
                    <a:pt x="1138987" y="213238"/>
                  </a:lnTo>
                  <a:lnTo>
                    <a:pt x="847400" y="14340"/>
                  </a:lnTo>
                  <a:lnTo>
                    <a:pt x="451514" y="0"/>
                  </a:lnTo>
                  <a:close/>
                </a:path>
              </a:pathLst>
            </a:custGeom>
            <a:solidFill>
              <a:srgbClr val="80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35895" y="5493452"/>
              <a:ext cx="491490" cy="198120"/>
            </a:xfrm>
            <a:custGeom>
              <a:avLst/>
              <a:gdLst/>
              <a:ahLst/>
              <a:cxnLst/>
              <a:rect l="l" t="t" r="r" b="b"/>
              <a:pathLst>
                <a:path w="491489" h="198120">
                  <a:moveTo>
                    <a:pt x="243908" y="0"/>
                  </a:moveTo>
                  <a:lnTo>
                    <a:pt x="0" y="179811"/>
                  </a:lnTo>
                  <a:lnTo>
                    <a:pt x="247410" y="198113"/>
                  </a:lnTo>
                  <a:lnTo>
                    <a:pt x="491318" y="144012"/>
                  </a:lnTo>
                  <a:lnTo>
                    <a:pt x="431272" y="25458"/>
                  </a:lnTo>
                  <a:lnTo>
                    <a:pt x="347312" y="32622"/>
                  </a:lnTo>
                  <a:lnTo>
                    <a:pt x="243908" y="0"/>
                  </a:lnTo>
                  <a:close/>
                </a:path>
              </a:pathLst>
            </a:custGeom>
            <a:solidFill>
              <a:srgbClr val="85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191" y="5100409"/>
              <a:ext cx="99828" cy="2021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35628" y="4718506"/>
              <a:ext cx="1271905" cy="911860"/>
            </a:xfrm>
            <a:custGeom>
              <a:avLst/>
              <a:gdLst/>
              <a:ahLst/>
              <a:cxnLst/>
              <a:rect l="l" t="t" r="r" b="b"/>
              <a:pathLst>
                <a:path w="1271904" h="911860">
                  <a:moveTo>
                    <a:pt x="644169" y="0"/>
                  </a:moveTo>
                  <a:lnTo>
                    <a:pt x="300431" y="39801"/>
                  </a:lnTo>
                  <a:lnTo>
                    <a:pt x="0" y="288023"/>
                  </a:lnTo>
                  <a:lnTo>
                    <a:pt x="12369" y="619810"/>
                  </a:lnTo>
                  <a:lnTo>
                    <a:pt x="120180" y="739152"/>
                  </a:lnTo>
                  <a:lnTo>
                    <a:pt x="159931" y="638098"/>
                  </a:lnTo>
                  <a:lnTo>
                    <a:pt x="88366" y="475792"/>
                  </a:lnTo>
                  <a:lnTo>
                    <a:pt x="188239" y="374738"/>
                  </a:lnTo>
                  <a:lnTo>
                    <a:pt x="159931" y="256197"/>
                  </a:lnTo>
                  <a:lnTo>
                    <a:pt x="359664" y="172694"/>
                  </a:lnTo>
                  <a:lnTo>
                    <a:pt x="443623" y="230720"/>
                  </a:lnTo>
                  <a:lnTo>
                    <a:pt x="560209" y="227571"/>
                  </a:lnTo>
                  <a:lnTo>
                    <a:pt x="555815" y="126517"/>
                  </a:lnTo>
                  <a:lnTo>
                    <a:pt x="639775" y="108229"/>
                  </a:lnTo>
                  <a:lnTo>
                    <a:pt x="644169" y="0"/>
                  </a:lnTo>
                  <a:close/>
                </a:path>
                <a:path w="1271904" h="911860">
                  <a:moveTo>
                    <a:pt x="1179664" y="180594"/>
                  </a:moveTo>
                  <a:lnTo>
                    <a:pt x="956094" y="50927"/>
                  </a:lnTo>
                  <a:lnTo>
                    <a:pt x="747572" y="35852"/>
                  </a:lnTo>
                  <a:lnTo>
                    <a:pt x="747572" y="89928"/>
                  </a:lnTo>
                  <a:lnTo>
                    <a:pt x="815594" y="112179"/>
                  </a:lnTo>
                  <a:lnTo>
                    <a:pt x="791756" y="183819"/>
                  </a:lnTo>
                  <a:lnTo>
                    <a:pt x="847407" y="194945"/>
                  </a:lnTo>
                  <a:lnTo>
                    <a:pt x="883602" y="256197"/>
                  </a:lnTo>
                  <a:lnTo>
                    <a:pt x="1032078" y="202107"/>
                  </a:lnTo>
                  <a:lnTo>
                    <a:pt x="1119543" y="230720"/>
                  </a:lnTo>
                  <a:lnTo>
                    <a:pt x="1179664" y="180594"/>
                  </a:lnTo>
                  <a:close/>
                </a:path>
                <a:path w="1271904" h="911860">
                  <a:moveTo>
                    <a:pt x="1271600" y="501256"/>
                  </a:moveTo>
                  <a:lnTo>
                    <a:pt x="1199108" y="357251"/>
                  </a:lnTo>
                  <a:lnTo>
                    <a:pt x="1131912" y="435991"/>
                  </a:lnTo>
                  <a:lnTo>
                    <a:pt x="979932" y="385864"/>
                  </a:lnTo>
                  <a:lnTo>
                    <a:pt x="867740" y="443153"/>
                  </a:lnTo>
                  <a:lnTo>
                    <a:pt x="923391" y="504405"/>
                  </a:lnTo>
                  <a:lnTo>
                    <a:pt x="899553" y="572897"/>
                  </a:lnTo>
                  <a:lnTo>
                    <a:pt x="1043559" y="605472"/>
                  </a:lnTo>
                  <a:lnTo>
                    <a:pt x="888072" y="692188"/>
                  </a:lnTo>
                  <a:lnTo>
                    <a:pt x="956094" y="746315"/>
                  </a:lnTo>
                  <a:lnTo>
                    <a:pt x="956094" y="911796"/>
                  </a:lnTo>
                  <a:lnTo>
                    <a:pt x="1219454" y="763816"/>
                  </a:lnTo>
                  <a:lnTo>
                    <a:pt x="1271600" y="501256"/>
                  </a:lnTo>
                  <a:close/>
                </a:path>
              </a:pathLst>
            </a:custGeom>
            <a:solidFill>
              <a:srgbClr val="85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6101" y="4667567"/>
              <a:ext cx="1394460" cy="1055370"/>
            </a:xfrm>
            <a:custGeom>
              <a:avLst/>
              <a:gdLst/>
              <a:ahLst/>
              <a:cxnLst/>
              <a:rect l="l" t="t" r="r" b="b"/>
              <a:pathLst>
                <a:path w="1394460" h="1055370">
                  <a:moveTo>
                    <a:pt x="1394409" y="667537"/>
                  </a:moveTo>
                  <a:lnTo>
                    <a:pt x="1393520" y="605472"/>
                  </a:lnTo>
                  <a:lnTo>
                    <a:pt x="1342263" y="467829"/>
                  </a:lnTo>
                  <a:lnTo>
                    <a:pt x="1317523" y="431241"/>
                  </a:lnTo>
                  <a:lnTo>
                    <a:pt x="1300683" y="409003"/>
                  </a:lnTo>
                  <a:lnTo>
                    <a:pt x="1300683" y="580072"/>
                  </a:lnTo>
                  <a:lnTo>
                    <a:pt x="1276845" y="690651"/>
                  </a:lnTo>
                  <a:lnTo>
                    <a:pt x="1216799" y="785317"/>
                  </a:lnTo>
                  <a:lnTo>
                    <a:pt x="1175232" y="826693"/>
                  </a:lnTo>
                  <a:lnTo>
                    <a:pt x="1127556" y="863282"/>
                  </a:lnTo>
                  <a:lnTo>
                    <a:pt x="1072718" y="895108"/>
                  </a:lnTo>
                  <a:lnTo>
                    <a:pt x="1061859" y="900150"/>
                  </a:lnTo>
                  <a:lnTo>
                    <a:pt x="1053274" y="778954"/>
                  </a:lnTo>
                  <a:lnTo>
                    <a:pt x="991450" y="737565"/>
                  </a:lnTo>
                  <a:lnTo>
                    <a:pt x="1144320" y="665988"/>
                  </a:lnTo>
                  <a:lnTo>
                    <a:pt x="1105433" y="615861"/>
                  </a:lnTo>
                  <a:lnTo>
                    <a:pt x="1011783" y="609498"/>
                  </a:lnTo>
                  <a:lnTo>
                    <a:pt x="1047089" y="553008"/>
                  </a:lnTo>
                  <a:lnTo>
                    <a:pt x="987945" y="496506"/>
                  </a:lnTo>
                  <a:lnTo>
                    <a:pt x="1060361" y="462267"/>
                  </a:lnTo>
                  <a:lnTo>
                    <a:pt x="1227378" y="515607"/>
                  </a:lnTo>
                  <a:lnTo>
                    <a:pt x="1262519" y="462267"/>
                  </a:lnTo>
                  <a:lnTo>
                    <a:pt x="1264589" y="459117"/>
                  </a:lnTo>
                  <a:lnTo>
                    <a:pt x="1276756" y="440639"/>
                  </a:lnTo>
                  <a:lnTo>
                    <a:pt x="1282141" y="454355"/>
                  </a:lnTo>
                  <a:lnTo>
                    <a:pt x="1297190" y="518756"/>
                  </a:lnTo>
                  <a:lnTo>
                    <a:pt x="1300683" y="580072"/>
                  </a:lnTo>
                  <a:lnTo>
                    <a:pt x="1300683" y="409003"/>
                  </a:lnTo>
                  <a:lnTo>
                    <a:pt x="1289215" y="393852"/>
                  </a:lnTo>
                  <a:lnTo>
                    <a:pt x="1255610" y="354914"/>
                  </a:lnTo>
                  <a:lnTo>
                    <a:pt x="1216799" y="315099"/>
                  </a:lnTo>
                  <a:lnTo>
                    <a:pt x="1237957" y="350888"/>
                  </a:lnTo>
                  <a:lnTo>
                    <a:pt x="1255610" y="386676"/>
                  </a:lnTo>
                  <a:lnTo>
                    <a:pt x="1262087" y="403212"/>
                  </a:lnTo>
                  <a:lnTo>
                    <a:pt x="1185811" y="459117"/>
                  </a:lnTo>
                  <a:lnTo>
                    <a:pt x="1057744" y="408990"/>
                  </a:lnTo>
                  <a:lnTo>
                    <a:pt x="911885" y="506031"/>
                  </a:lnTo>
                  <a:lnTo>
                    <a:pt x="977290" y="559371"/>
                  </a:lnTo>
                  <a:lnTo>
                    <a:pt x="956957" y="630936"/>
                  </a:lnTo>
                  <a:lnTo>
                    <a:pt x="1081582" y="659625"/>
                  </a:lnTo>
                  <a:lnTo>
                    <a:pt x="946378" y="731189"/>
                  </a:lnTo>
                  <a:lnTo>
                    <a:pt x="1011783" y="812368"/>
                  </a:lnTo>
                  <a:lnTo>
                    <a:pt x="1003007" y="926376"/>
                  </a:lnTo>
                  <a:lnTo>
                    <a:pt x="989050" y="931303"/>
                  </a:lnTo>
                  <a:lnTo>
                    <a:pt x="954646" y="868857"/>
                  </a:lnTo>
                  <a:lnTo>
                    <a:pt x="946315" y="853744"/>
                  </a:lnTo>
                  <a:lnTo>
                    <a:pt x="937552" y="837831"/>
                  </a:lnTo>
                  <a:lnTo>
                    <a:pt x="935799" y="834644"/>
                  </a:lnTo>
                  <a:lnTo>
                    <a:pt x="928484" y="834910"/>
                  </a:lnTo>
                  <a:lnTo>
                    <a:pt x="928484" y="950874"/>
                  </a:lnTo>
                  <a:lnTo>
                    <a:pt x="879246" y="963536"/>
                  </a:lnTo>
                  <a:lnTo>
                    <a:pt x="731672" y="984224"/>
                  </a:lnTo>
                  <a:lnTo>
                    <a:pt x="628269" y="983424"/>
                  </a:lnTo>
                  <a:lnTo>
                    <a:pt x="582904" y="976249"/>
                  </a:lnTo>
                  <a:lnTo>
                    <a:pt x="735164" y="853744"/>
                  </a:lnTo>
                  <a:lnTo>
                    <a:pt x="821817" y="891133"/>
                  </a:lnTo>
                  <a:lnTo>
                    <a:pt x="904875" y="868857"/>
                  </a:lnTo>
                  <a:lnTo>
                    <a:pt x="928484" y="950874"/>
                  </a:lnTo>
                  <a:lnTo>
                    <a:pt x="928484" y="834910"/>
                  </a:lnTo>
                  <a:lnTo>
                    <a:pt x="845654" y="837831"/>
                  </a:lnTo>
                  <a:lnTo>
                    <a:pt x="714006" y="790879"/>
                  </a:lnTo>
                  <a:lnTo>
                    <a:pt x="611505" y="899096"/>
                  </a:lnTo>
                  <a:lnTo>
                    <a:pt x="490156" y="957021"/>
                  </a:lnTo>
                  <a:lnTo>
                    <a:pt x="487756" y="956373"/>
                  </a:lnTo>
                  <a:lnTo>
                    <a:pt x="444474" y="940460"/>
                  </a:lnTo>
                  <a:lnTo>
                    <a:pt x="403796" y="922959"/>
                  </a:lnTo>
                  <a:lnTo>
                    <a:pt x="365810" y="902271"/>
                  </a:lnTo>
                  <a:lnTo>
                    <a:pt x="329603" y="879195"/>
                  </a:lnTo>
                  <a:lnTo>
                    <a:pt x="295998" y="853744"/>
                  </a:lnTo>
                  <a:lnTo>
                    <a:pt x="265087" y="826693"/>
                  </a:lnTo>
                  <a:lnTo>
                    <a:pt x="236804" y="797255"/>
                  </a:lnTo>
                  <a:lnTo>
                    <a:pt x="218059" y="775144"/>
                  </a:lnTo>
                  <a:lnTo>
                    <a:pt x="263296" y="700163"/>
                  </a:lnTo>
                  <a:lnTo>
                    <a:pt x="207657" y="521169"/>
                  </a:lnTo>
                  <a:lnTo>
                    <a:pt x="294284" y="443166"/>
                  </a:lnTo>
                  <a:lnTo>
                    <a:pt x="277444" y="321475"/>
                  </a:lnTo>
                  <a:lnTo>
                    <a:pt x="430326" y="255460"/>
                  </a:lnTo>
                  <a:lnTo>
                    <a:pt x="519569" y="311886"/>
                  </a:lnTo>
                  <a:lnTo>
                    <a:pt x="662762" y="293598"/>
                  </a:lnTo>
                  <a:lnTo>
                    <a:pt x="662762" y="258610"/>
                  </a:lnTo>
                  <a:lnTo>
                    <a:pt x="662762" y="186969"/>
                  </a:lnTo>
                  <a:lnTo>
                    <a:pt x="752005" y="174307"/>
                  </a:lnTo>
                  <a:lnTo>
                    <a:pt x="749160" y="105003"/>
                  </a:lnTo>
                  <a:lnTo>
                    <a:pt x="809421" y="113436"/>
                  </a:lnTo>
                  <a:lnTo>
                    <a:pt x="811161" y="158356"/>
                  </a:lnTo>
                  <a:lnTo>
                    <a:pt x="866876" y="167944"/>
                  </a:lnTo>
                  <a:lnTo>
                    <a:pt x="842073" y="249097"/>
                  </a:lnTo>
                  <a:lnTo>
                    <a:pt x="915454" y="271348"/>
                  </a:lnTo>
                  <a:lnTo>
                    <a:pt x="942873" y="327837"/>
                  </a:lnTo>
                  <a:lnTo>
                    <a:pt x="1099248" y="277710"/>
                  </a:lnTo>
                  <a:lnTo>
                    <a:pt x="1209725" y="318249"/>
                  </a:lnTo>
                  <a:lnTo>
                    <a:pt x="1259370" y="277710"/>
                  </a:lnTo>
                  <a:lnTo>
                    <a:pt x="1263307" y="274497"/>
                  </a:lnTo>
                  <a:lnTo>
                    <a:pt x="1278026" y="262483"/>
                  </a:lnTo>
                  <a:lnTo>
                    <a:pt x="1302473" y="274497"/>
                  </a:lnTo>
                  <a:lnTo>
                    <a:pt x="1355521" y="302374"/>
                  </a:lnTo>
                  <a:lnTo>
                    <a:pt x="1336078" y="278511"/>
                  </a:lnTo>
                  <a:lnTo>
                    <a:pt x="1315732" y="255460"/>
                  </a:lnTo>
                  <a:lnTo>
                    <a:pt x="1274241" y="212445"/>
                  </a:lnTo>
                  <a:lnTo>
                    <a:pt x="1231773" y="173507"/>
                  </a:lnTo>
                  <a:lnTo>
                    <a:pt x="1207325" y="154114"/>
                  </a:lnTo>
                  <a:lnTo>
                    <a:pt x="1207325" y="229298"/>
                  </a:lnTo>
                  <a:lnTo>
                    <a:pt x="1177912" y="249097"/>
                  </a:lnTo>
                  <a:lnTo>
                    <a:pt x="1123086" y="227584"/>
                  </a:lnTo>
                  <a:lnTo>
                    <a:pt x="1001128" y="274497"/>
                  </a:lnTo>
                  <a:lnTo>
                    <a:pt x="953452" y="233946"/>
                  </a:lnTo>
                  <a:lnTo>
                    <a:pt x="907478" y="221221"/>
                  </a:lnTo>
                  <a:lnTo>
                    <a:pt x="928712" y="155206"/>
                  </a:lnTo>
                  <a:lnTo>
                    <a:pt x="849147" y="130543"/>
                  </a:lnTo>
                  <a:lnTo>
                    <a:pt x="849147" y="118999"/>
                  </a:lnTo>
                  <a:lnTo>
                    <a:pt x="874776" y="122580"/>
                  </a:lnTo>
                  <a:lnTo>
                    <a:pt x="939292" y="136105"/>
                  </a:lnTo>
                  <a:lnTo>
                    <a:pt x="1002919" y="153606"/>
                  </a:lnTo>
                  <a:lnTo>
                    <a:pt x="1066533" y="174307"/>
                  </a:lnTo>
                  <a:lnTo>
                    <a:pt x="1127556" y="196557"/>
                  </a:lnTo>
                  <a:lnTo>
                    <a:pt x="1187602" y="220408"/>
                  </a:lnTo>
                  <a:lnTo>
                    <a:pt x="1207325" y="229298"/>
                  </a:lnTo>
                  <a:lnTo>
                    <a:pt x="1207325" y="154114"/>
                  </a:lnTo>
                  <a:lnTo>
                    <a:pt x="1141628" y="108229"/>
                  </a:lnTo>
                  <a:lnTo>
                    <a:pt x="1094854" y="81165"/>
                  </a:lnTo>
                  <a:lnTo>
                    <a:pt x="1046200" y="58102"/>
                  </a:lnTo>
                  <a:lnTo>
                    <a:pt x="995845" y="39014"/>
                  </a:lnTo>
                  <a:lnTo>
                    <a:pt x="891616" y="12001"/>
                  </a:lnTo>
                  <a:lnTo>
                    <a:pt x="781138" y="0"/>
                  </a:lnTo>
                  <a:lnTo>
                    <a:pt x="699858" y="571"/>
                  </a:lnTo>
                  <a:lnTo>
                    <a:pt x="699858" y="103733"/>
                  </a:lnTo>
                  <a:lnTo>
                    <a:pt x="699858" y="140068"/>
                  </a:lnTo>
                  <a:lnTo>
                    <a:pt x="589381" y="158356"/>
                  </a:lnTo>
                  <a:lnTo>
                    <a:pt x="610603" y="237096"/>
                  </a:lnTo>
                  <a:lnTo>
                    <a:pt x="537222" y="258610"/>
                  </a:lnTo>
                  <a:lnTo>
                    <a:pt x="532472" y="255460"/>
                  </a:lnTo>
                  <a:lnTo>
                    <a:pt x="443585" y="196557"/>
                  </a:lnTo>
                  <a:lnTo>
                    <a:pt x="205003" y="299961"/>
                  </a:lnTo>
                  <a:lnTo>
                    <a:pt x="249212" y="412140"/>
                  </a:lnTo>
                  <a:lnTo>
                    <a:pt x="142265" y="515607"/>
                  </a:lnTo>
                  <a:lnTo>
                    <a:pt x="218249" y="690651"/>
                  </a:lnTo>
                  <a:lnTo>
                    <a:pt x="205955" y="759802"/>
                  </a:lnTo>
                  <a:lnTo>
                    <a:pt x="188214" y="735215"/>
                  </a:lnTo>
                  <a:lnTo>
                    <a:pt x="167894" y="701776"/>
                  </a:lnTo>
                  <a:lnTo>
                    <a:pt x="151104" y="668337"/>
                  </a:lnTo>
                  <a:lnTo>
                    <a:pt x="127241" y="598373"/>
                  </a:lnTo>
                  <a:lnTo>
                    <a:pt x="115747" y="526732"/>
                  </a:lnTo>
                  <a:lnTo>
                    <a:pt x="136067" y="386676"/>
                  </a:lnTo>
                  <a:lnTo>
                    <a:pt x="168770" y="320662"/>
                  </a:lnTo>
                  <a:lnTo>
                    <a:pt x="217373" y="260223"/>
                  </a:lnTo>
                  <a:lnTo>
                    <a:pt x="283629" y="206070"/>
                  </a:lnTo>
                  <a:lnTo>
                    <a:pt x="366699" y="160769"/>
                  </a:lnTo>
                  <a:lnTo>
                    <a:pt x="426821" y="137655"/>
                  </a:lnTo>
                  <a:lnTo>
                    <a:pt x="487756" y="120167"/>
                  </a:lnTo>
                  <a:lnTo>
                    <a:pt x="614997" y="102666"/>
                  </a:lnTo>
                  <a:lnTo>
                    <a:pt x="699858" y="103733"/>
                  </a:lnTo>
                  <a:lnTo>
                    <a:pt x="699858" y="571"/>
                  </a:lnTo>
                  <a:lnTo>
                    <a:pt x="542594" y="15951"/>
                  </a:lnTo>
                  <a:lnTo>
                    <a:pt x="469214" y="31838"/>
                  </a:lnTo>
                  <a:lnTo>
                    <a:pt x="401193" y="51739"/>
                  </a:lnTo>
                  <a:lnTo>
                    <a:pt x="338467" y="76403"/>
                  </a:lnTo>
                  <a:lnTo>
                    <a:pt x="281851" y="104279"/>
                  </a:lnTo>
                  <a:lnTo>
                    <a:pt x="229743" y="136105"/>
                  </a:lnTo>
                  <a:lnTo>
                    <a:pt x="183794" y="171094"/>
                  </a:lnTo>
                  <a:lnTo>
                    <a:pt x="142265" y="208483"/>
                  </a:lnTo>
                  <a:lnTo>
                    <a:pt x="106032" y="248297"/>
                  </a:lnTo>
                  <a:lnTo>
                    <a:pt x="75107" y="290449"/>
                  </a:lnTo>
                  <a:lnTo>
                    <a:pt x="50368" y="335013"/>
                  </a:lnTo>
                  <a:lnTo>
                    <a:pt x="30035" y="380377"/>
                  </a:lnTo>
                  <a:lnTo>
                    <a:pt x="15024" y="426478"/>
                  </a:lnTo>
                  <a:lnTo>
                    <a:pt x="0" y="521982"/>
                  </a:lnTo>
                  <a:lnTo>
                    <a:pt x="5295" y="616673"/>
                  </a:lnTo>
                  <a:lnTo>
                    <a:pt x="30924" y="709752"/>
                  </a:lnTo>
                  <a:lnTo>
                    <a:pt x="75984" y="796455"/>
                  </a:lnTo>
                  <a:lnTo>
                    <a:pt x="106032" y="837031"/>
                  </a:lnTo>
                  <a:lnTo>
                    <a:pt x="141376" y="875220"/>
                  </a:lnTo>
                  <a:lnTo>
                    <a:pt x="181140" y="911021"/>
                  </a:lnTo>
                  <a:lnTo>
                    <a:pt x="225323" y="943648"/>
                  </a:lnTo>
                  <a:lnTo>
                    <a:pt x="329603" y="998550"/>
                  </a:lnTo>
                  <a:lnTo>
                    <a:pt x="387934" y="1019225"/>
                  </a:lnTo>
                  <a:lnTo>
                    <a:pt x="451548" y="1035939"/>
                  </a:lnTo>
                  <a:lnTo>
                    <a:pt x="592950" y="1055027"/>
                  </a:lnTo>
                  <a:lnTo>
                    <a:pt x="752830" y="1051852"/>
                  </a:lnTo>
                  <a:lnTo>
                    <a:pt x="836790" y="1041514"/>
                  </a:lnTo>
                  <a:lnTo>
                    <a:pt x="918959" y="1026388"/>
                  </a:lnTo>
                  <a:lnTo>
                    <a:pt x="999413" y="1005700"/>
                  </a:lnTo>
                  <a:lnTo>
                    <a:pt x="1038301" y="993762"/>
                  </a:lnTo>
                  <a:lnTo>
                    <a:pt x="1076299" y="980249"/>
                  </a:lnTo>
                  <a:lnTo>
                    <a:pt x="1112507" y="965123"/>
                  </a:lnTo>
                  <a:lnTo>
                    <a:pt x="1147813" y="949223"/>
                  </a:lnTo>
                  <a:lnTo>
                    <a:pt x="1212329" y="914209"/>
                  </a:lnTo>
                  <a:lnTo>
                    <a:pt x="1269771" y="873633"/>
                  </a:lnTo>
                  <a:lnTo>
                    <a:pt x="1318425" y="829068"/>
                  </a:lnTo>
                  <a:lnTo>
                    <a:pt x="1355521" y="779741"/>
                  </a:lnTo>
                  <a:lnTo>
                    <a:pt x="1382039" y="725627"/>
                  </a:lnTo>
                  <a:lnTo>
                    <a:pt x="1394409" y="667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3958" y="5086068"/>
              <a:ext cx="145793" cy="2434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82898" y="4412983"/>
              <a:ext cx="2000250" cy="1647189"/>
            </a:xfrm>
            <a:custGeom>
              <a:avLst/>
              <a:gdLst/>
              <a:ahLst/>
              <a:cxnLst/>
              <a:rect l="l" t="t" r="r" b="b"/>
              <a:pathLst>
                <a:path w="2000250" h="1647189">
                  <a:moveTo>
                    <a:pt x="322541" y="249834"/>
                  </a:moveTo>
                  <a:lnTo>
                    <a:pt x="250075" y="147231"/>
                  </a:lnTo>
                  <a:lnTo>
                    <a:pt x="107810" y="265785"/>
                  </a:lnTo>
                  <a:lnTo>
                    <a:pt x="207657" y="328637"/>
                  </a:lnTo>
                  <a:lnTo>
                    <a:pt x="322541" y="249834"/>
                  </a:lnTo>
                  <a:close/>
                </a:path>
                <a:path w="2000250" h="1647189">
                  <a:moveTo>
                    <a:pt x="589368" y="328637"/>
                  </a:moveTo>
                  <a:lnTo>
                    <a:pt x="517906" y="249834"/>
                  </a:lnTo>
                  <a:lnTo>
                    <a:pt x="478967" y="206870"/>
                  </a:lnTo>
                  <a:lnTo>
                    <a:pt x="430999" y="245643"/>
                  </a:lnTo>
                  <a:lnTo>
                    <a:pt x="409003" y="212737"/>
                  </a:lnTo>
                  <a:lnTo>
                    <a:pt x="409003" y="263423"/>
                  </a:lnTo>
                  <a:lnTo>
                    <a:pt x="234569" y="404418"/>
                  </a:lnTo>
                  <a:lnTo>
                    <a:pt x="58331" y="268935"/>
                  </a:lnTo>
                  <a:lnTo>
                    <a:pt x="252730" y="56502"/>
                  </a:lnTo>
                  <a:lnTo>
                    <a:pt x="409003" y="263423"/>
                  </a:lnTo>
                  <a:lnTo>
                    <a:pt x="409003" y="212737"/>
                  </a:lnTo>
                  <a:lnTo>
                    <a:pt x="304609" y="56502"/>
                  </a:lnTo>
                  <a:lnTo>
                    <a:pt x="266865" y="0"/>
                  </a:lnTo>
                  <a:lnTo>
                    <a:pt x="0" y="281660"/>
                  </a:lnTo>
                  <a:lnTo>
                    <a:pt x="212178" y="422516"/>
                  </a:lnTo>
                  <a:lnTo>
                    <a:pt x="142278" y="479018"/>
                  </a:lnTo>
                  <a:lnTo>
                    <a:pt x="277469" y="560171"/>
                  </a:lnTo>
                  <a:lnTo>
                    <a:pt x="294259" y="535444"/>
                  </a:lnTo>
                  <a:lnTo>
                    <a:pt x="201472" y="463067"/>
                  </a:lnTo>
                  <a:lnTo>
                    <a:pt x="463918" y="249834"/>
                  </a:lnTo>
                  <a:lnTo>
                    <a:pt x="530212" y="341376"/>
                  </a:lnTo>
                  <a:lnTo>
                    <a:pt x="589368" y="328637"/>
                  </a:lnTo>
                  <a:close/>
                </a:path>
                <a:path w="2000250" h="1647189">
                  <a:moveTo>
                    <a:pt x="692772" y="1430553"/>
                  </a:moveTo>
                  <a:lnTo>
                    <a:pt x="557555" y="1421003"/>
                  </a:lnTo>
                  <a:lnTo>
                    <a:pt x="540791" y="1493405"/>
                  </a:lnTo>
                  <a:lnTo>
                    <a:pt x="683082" y="1530807"/>
                  </a:lnTo>
                  <a:lnTo>
                    <a:pt x="692772" y="1430553"/>
                  </a:lnTo>
                  <a:close/>
                </a:path>
                <a:path w="2000250" h="1647189">
                  <a:moveTo>
                    <a:pt x="856221" y="1277785"/>
                  </a:moveTo>
                  <a:lnTo>
                    <a:pt x="807643" y="1280172"/>
                  </a:lnTo>
                  <a:lnTo>
                    <a:pt x="807643" y="1380426"/>
                  </a:lnTo>
                  <a:lnTo>
                    <a:pt x="750112" y="1370164"/>
                  </a:lnTo>
                  <a:lnTo>
                    <a:pt x="750112" y="1396288"/>
                  </a:lnTo>
                  <a:lnTo>
                    <a:pt x="728154" y="1580921"/>
                  </a:lnTo>
                  <a:lnTo>
                    <a:pt x="471881" y="1543532"/>
                  </a:lnTo>
                  <a:lnTo>
                    <a:pt x="525653" y="1361617"/>
                  </a:lnTo>
                  <a:lnTo>
                    <a:pt x="750112" y="1396288"/>
                  </a:lnTo>
                  <a:lnTo>
                    <a:pt x="750112" y="1370164"/>
                  </a:lnTo>
                  <a:lnTo>
                    <a:pt x="495719" y="1324737"/>
                  </a:lnTo>
                  <a:lnTo>
                    <a:pt x="534606" y="1234033"/>
                  </a:lnTo>
                  <a:lnTo>
                    <a:pt x="502805" y="1221308"/>
                  </a:lnTo>
                  <a:lnTo>
                    <a:pt x="425919" y="1346212"/>
                  </a:lnTo>
                  <a:lnTo>
                    <a:pt x="497573" y="1357287"/>
                  </a:lnTo>
                  <a:lnTo>
                    <a:pt x="394995" y="1574558"/>
                  </a:lnTo>
                  <a:lnTo>
                    <a:pt x="773150" y="1646961"/>
                  </a:lnTo>
                  <a:lnTo>
                    <a:pt x="776605" y="1580921"/>
                  </a:lnTo>
                  <a:lnTo>
                    <a:pt x="785964" y="1401826"/>
                  </a:lnTo>
                  <a:lnTo>
                    <a:pt x="848321" y="1411452"/>
                  </a:lnTo>
                  <a:lnTo>
                    <a:pt x="850163" y="1380426"/>
                  </a:lnTo>
                  <a:lnTo>
                    <a:pt x="856221" y="1277785"/>
                  </a:lnTo>
                  <a:close/>
                </a:path>
                <a:path w="2000250" h="1647189">
                  <a:moveTo>
                    <a:pt x="1616608" y="1092415"/>
                  </a:moveTo>
                  <a:lnTo>
                    <a:pt x="1584375" y="1092415"/>
                  </a:lnTo>
                  <a:lnTo>
                    <a:pt x="1438579" y="1092415"/>
                  </a:lnTo>
                  <a:lnTo>
                    <a:pt x="1604708" y="1136167"/>
                  </a:lnTo>
                  <a:lnTo>
                    <a:pt x="1616608" y="1092415"/>
                  </a:lnTo>
                  <a:close/>
                </a:path>
                <a:path w="2000250" h="1647189">
                  <a:moveTo>
                    <a:pt x="1833575" y="942022"/>
                  </a:moveTo>
                  <a:lnTo>
                    <a:pt x="1709013" y="930084"/>
                  </a:lnTo>
                  <a:lnTo>
                    <a:pt x="1684197" y="1055014"/>
                  </a:lnTo>
                  <a:lnTo>
                    <a:pt x="1788502" y="1089228"/>
                  </a:lnTo>
                  <a:lnTo>
                    <a:pt x="1833575" y="942022"/>
                  </a:lnTo>
                  <a:close/>
                </a:path>
                <a:path w="2000250" h="1647189">
                  <a:moveTo>
                    <a:pt x="1999703" y="860869"/>
                  </a:moveTo>
                  <a:lnTo>
                    <a:pt x="1681226" y="854646"/>
                  </a:lnTo>
                  <a:lnTo>
                    <a:pt x="1698358" y="791641"/>
                  </a:lnTo>
                  <a:lnTo>
                    <a:pt x="1538401" y="785279"/>
                  </a:lnTo>
                  <a:lnTo>
                    <a:pt x="1549057" y="826693"/>
                  </a:lnTo>
                  <a:lnTo>
                    <a:pt x="1653286" y="832243"/>
                  </a:lnTo>
                  <a:lnTo>
                    <a:pt x="1595958" y="1048651"/>
                  </a:lnTo>
                  <a:lnTo>
                    <a:pt x="1628495" y="1048651"/>
                  </a:lnTo>
                  <a:lnTo>
                    <a:pt x="1673110" y="884516"/>
                  </a:lnTo>
                  <a:lnTo>
                    <a:pt x="1927212" y="910996"/>
                  </a:lnTo>
                  <a:lnTo>
                    <a:pt x="1826488" y="1139355"/>
                  </a:lnTo>
                  <a:lnTo>
                    <a:pt x="1608213" y="1064564"/>
                  </a:lnTo>
                  <a:lnTo>
                    <a:pt x="1601139" y="1086040"/>
                  </a:lnTo>
                  <a:lnTo>
                    <a:pt x="1854796" y="1189482"/>
                  </a:lnTo>
                  <a:lnTo>
                    <a:pt x="1876907" y="1139355"/>
                  </a:lnTo>
                  <a:lnTo>
                    <a:pt x="1999703" y="860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7728" y="4275340"/>
              <a:ext cx="2265680" cy="1800860"/>
            </a:xfrm>
            <a:custGeom>
              <a:avLst/>
              <a:gdLst/>
              <a:ahLst/>
              <a:cxnLst/>
              <a:rect l="l" t="t" r="r" b="b"/>
              <a:pathLst>
                <a:path w="2265679" h="1800860">
                  <a:moveTo>
                    <a:pt x="592035" y="1568196"/>
                  </a:moveTo>
                  <a:lnTo>
                    <a:pt x="328714" y="1343037"/>
                  </a:lnTo>
                  <a:lnTo>
                    <a:pt x="460375" y="1314386"/>
                  </a:lnTo>
                  <a:lnTo>
                    <a:pt x="193509" y="988987"/>
                  </a:lnTo>
                  <a:lnTo>
                    <a:pt x="328714" y="1011237"/>
                  </a:lnTo>
                  <a:lnTo>
                    <a:pt x="326707" y="988987"/>
                  </a:lnTo>
                  <a:lnTo>
                    <a:pt x="315722" y="867232"/>
                  </a:lnTo>
                  <a:lnTo>
                    <a:pt x="287172" y="550583"/>
                  </a:lnTo>
                  <a:lnTo>
                    <a:pt x="217373" y="867232"/>
                  </a:lnTo>
                  <a:lnTo>
                    <a:pt x="0" y="817105"/>
                  </a:lnTo>
                  <a:lnTo>
                    <a:pt x="273037" y="1241983"/>
                  </a:lnTo>
                  <a:lnTo>
                    <a:pt x="129895" y="1321549"/>
                  </a:lnTo>
                  <a:lnTo>
                    <a:pt x="592035" y="1568196"/>
                  </a:lnTo>
                  <a:close/>
                </a:path>
                <a:path w="2265679" h="1800860">
                  <a:moveTo>
                    <a:pt x="2103094" y="1289723"/>
                  </a:moveTo>
                  <a:lnTo>
                    <a:pt x="1923694" y="1477492"/>
                  </a:lnTo>
                  <a:lnTo>
                    <a:pt x="1905152" y="1386789"/>
                  </a:lnTo>
                  <a:lnTo>
                    <a:pt x="1673606" y="1599222"/>
                  </a:lnTo>
                  <a:lnTo>
                    <a:pt x="1666532" y="1480680"/>
                  </a:lnTo>
                  <a:lnTo>
                    <a:pt x="1202626" y="1701063"/>
                  </a:lnTo>
                  <a:lnTo>
                    <a:pt x="1559623" y="1633435"/>
                  </a:lnTo>
                  <a:lnTo>
                    <a:pt x="1541068" y="1800517"/>
                  </a:lnTo>
                  <a:lnTo>
                    <a:pt x="1757794" y="1633435"/>
                  </a:lnTo>
                  <a:lnTo>
                    <a:pt x="1802168" y="1599222"/>
                  </a:lnTo>
                  <a:lnTo>
                    <a:pt x="1842414" y="1568196"/>
                  </a:lnTo>
                  <a:lnTo>
                    <a:pt x="1874227" y="1699475"/>
                  </a:lnTo>
                  <a:lnTo>
                    <a:pt x="1947557" y="1568196"/>
                  </a:lnTo>
                  <a:lnTo>
                    <a:pt x="1998218" y="1477492"/>
                  </a:lnTo>
                  <a:lnTo>
                    <a:pt x="2103094" y="1289723"/>
                  </a:lnTo>
                  <a:close/>
                </a:path>
                <a:path w="2265679" h="1800860">
                  <a:moveTo>
                    <a:pt x="2265642" y="479018"/>
                  </a:moveTo>
                  <a:lnTo>
                    <a:pt x="1657743" y="261759"/>
                  </a:lnTo>
                  <a:lnTo>
                    <a:pt x="1691716" y="241122"/>
                  </a:lnTo>
                  <a:lnTo>
                    <a:pt x="1808340" y="170281"/>
                  </a:lnTo>
                  <a:lnTo>
                    <a:pt x="1877733" y="128130"/>
                  </a:lnTo>
                  <a:lnTo>
                    <a:pt x="1263637" y="170281"/>
                  </a:lnTo>
                  <a:lnTo>
                    <a:pt x="1263967" y="168668"/>
                  </a:lnTo>
                  <a:lnTo>
                    <a:pt x="1298956" y="0"/>
                  </a:lnTo>
                  <a:lnTo>
                    <a:pt x="804138" y="272148"/>
                  </a:lnTo>
                  <a:lnTo>
                    <a:pt x="1161135" y="168668"/>
                  </a:lnTo>
                  <a:lnTo>
                    <a:pt x="1121346" y="245071"/>
                  </a:lnTo>
                  <a:lnTo>
                    <a:pt x="1526806" y="242265"/>
                  </a:lnTo>
                  <a:lnTo>
                    <a:pt x="1465084" y="312686"/>
                  </a:lnTo>
                  <a:lnTo>
                    <a:pt x="1929879" y="432041"/>
                  </a:lnTo>
                  <a:lnTo>
                    <a:pt x="1777898" y="475805"/>
                  </a:lnTo>
                  <a:lnTo>
                    <a:pt x="2131326" y="851344"/>
                  </a:lnTo>
                  <a:lnTo>
                    <a:pt x="1923694" y="508431"/>
                  </a:lnTo>
                  <a:lnTo>
                    <a:pt x="2265642" y="47901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93058" y="4766284"/>
              <a:ext cx="1152525" cy="907415"/>
            </a:xfrm>
            <a:custGeom>
              <a:avLst/>
              <a:gdLst/>
              <a:ahLst/>
              <a:cxnLst/>
              <a:rect l="l" t="t" r="r" b="b"/>
              <a:pathLst>
                <a:path w="1152525" h="907414">
                  <a:moveTo>
                    <a:pt x="1152258" y="406577"/>
                  </a:moveTo>
                  <a:lnTo>
                    <a:pt x="1062748" y="391845"/>
                  </a:lnTo>
                  <a:lnTo>
                    <a:pt x="1048029" y="333324"/>
                  </a:lnTo>
                  <a:lnTo>
                    <a:pt x="1038275" y="305104"/>
                  </a:lnTo>
                  <a:lnTo>
                    <a:pt x="1038275" y="496443"/>
                  </a:lnTo>
                  <a:lnTo>
                    <a:pt x="1018832" y="575983"/>
                  </a:lnTo>
                  <a:lnTo>
                    <a:pt x="1013968" y="586130"/>
                  </a:lnTo>
                  <a:lnTo>
                    <a:pt x="1012609" y="586155"/>
                  </a:lnTo>
                  <a:lnTo>
                    <a:pt x="1012609" y="588987"/>
                  </a:lnTo>
                  <a:lnTo>
                    <a:pt x="999388" y="616597"/>
                  </a:lnTo>
                  <a:lnTo>
                    <a:pt x="972045" y="658749"/>
                  </a:lnTo>
                  <a:lnTo>
                    <a:pt x="937552" y="704100"/>
                  </a:lnTo>
                  <a:lnTo>
                    <a:pt x="916317" y="727976"/>
                  </a:lnTo>
                  <a:lnTo>
                    <a:pt x="894270" y="753427"/>
                  </a:lnTo>
                  <a:lnTo>
                    <a:pt x="868641" y="779691"/>
                  </a:lnTo>
                  <a:lnTo>
                    <a:pt x="834453" y="813308"/>
                  </a:lnTo>
                  <a:lnTo>
                    <a:pt x="726351" y="804354"/>
                  </a:lnTo>
                  <a:lnTo>
                    <a:pt x="649287" y="794042"/>
                  </a:lnTo>
                  <a:lnTo>
                    <a:pt x="653935" y="787641"/>
                  </a:lnTo>
                  <a:lnTo>
                    <a:pt x="691934" y="733539"/>
                  </a:lnTo>
                  <a:lnTo>
                    <a:pt x="724560" y="682625"/>
                  </a:lnTo>
                  <a:lnTo>
                    <a:pt x="753770" y="634085"/>
                  </a:lnTo>
                  <a:lnTo>
                    <a:pt x="773239" y="597839"/>
                  </a:lnTo>
                  <a:lnTo>
                    <a:pt x="1012609" y="588987"/>
                  </a:lnTo>
                  <a:lnTo>
                    <a:pt x="1012609" y="586155"/>
                  </a:lnTo>
                  <a:lnTo>
                    <a:pt x="926973" y="587171"/>
                  </a:lnTo>
                  <a:lnTo>
                    <a:pt x="783691" y="577380"/>
                  </a:lnTo>
                  <a:lnTo>
                    <a:pt x="801446" y="540194"/>
                  </a:lnTo>
                  <a:lnTo>
                    <a:pt x="820889" y="493293"/>
                  </a:lnTo>
                  <a:lnTo>
                    <a:pt x="847890" y="392506"/>
                  </a:lnTo>
                  <a:lnTo>
                    <a:pt x="982624" y="404164"/>
                  </a:lnTo>
                  <a:lnTo>
                    <a:pt x="1026985" y="404799"/>
                  </a:lnTo>
                  <a:lnTo>
                    <a:pt x="1038275" y="496443"/>
                  </a:lnTo>
                  <a:lnTo>
                    <a:pt x="1038275" y="305104"/>
                  </a:lnTo>
                  <a:lnTo>
                    <a:pt x="1027696" y="274485"/>
                  </a:lnTo>
                  <a:lnTo>
                    <a:pt x="1024610" y="266153"/>
                  </a:lnTo>
                  <a:lnTo>
                    <a:pt x="1024610" y="385559"/>
                  </a:lnTo>
                  <a:lnTo>
                    <a:pt x="997673" y="381114"/>
                  </a:lnTo>
                  <a:lnTo>
                    <a:pt x="870432" y="357187"/>
                  </a:lnTo>
                  <a:lnTo>
                    <a:pt x="858151" y="354215"/>
                  </a:lnTo>
                  <a:lnTo>
                    <a:pt x="874826" y="291985"/>
                  </a:lnTo>
                  <a:lnTo>
                    <a:pt x="885748" y="207365"/>
                  </a:lnTo>
                  <a:lnTo>
                    <a:pt x="914603" y="212432"/>
                  </a:lnTo>
                  <a:lnTo>
                    <a:pt x="988517" y="214312"/>
                  </a:lnTo>
                  <a:lnTo>
                    <a:pt x="1016228" y="317449"/>
                  </a:lnTo>
                  <a:lnTo>
                    <a:pt x="1024610" y="385559"/>
                  </a:lnTo>
                  <a:lnTo>
                    <a:pt x="1024610" y="266153"/>
                  </a:lnTo>
                  <a:lnTo>
                    <a:pt x="1005598" y="214757"/>
                  </a:lnTo>
                  <a:lnTo>
                    <a:pt x="1070089" y="216382"/>
                  </a:lnTo>
                  <a:lnTo>
                    <a:pt x="1002449" y="206375"/>
                  </a:lnTo>
                  <a:lnTo>
                    <a:pt x="976439" y="138379"/>
                  </a:lnTo>
                  <a:lnTo>
                    <a:pt x="945527" y="58839"/>
                  </a:lnTo>
                  <a:lnTo>
                    <a:pt x="965860" y="134429"/>
                  </a:lnTo>
                  <a:lnTo>
                    <a:pt x="985227" y="202044"/>
                  </a:lnTo>
                  <a:lnTo>
                    <a:pt x="985723" y="203898"/>
                  </a:lnTo>
                  <a:lnTo>
                    <a:pt x="919899" y="194144"/>
                  </a:lnTo>
                  <a:lnTo>
                    <a:pt x="888695" y="184556"/>
                  </a:lnTo>
                  <a:lnTo>
                    <a:pt x="908431" y="31826"/>
                  </a:lnTo>
                  <a:lnTo>
                    <a:pt x="879221" y="154330"/>
                  </a:lnTo>
                  <a:lnTo>
                    <a:pt x="872363" y="179539"/>
                  </a:lnTo>
                  <a:lnTo>
                    <a:pt x="865759" y="177507"/>
                  </a:lnTo>
                  <a:lnTo>
                    <a:pt x="865759" y="203847"/>
                  </a:lnTo>
                  <a:lnTo>
                    <a:pt x="848309" y="268122"/>
                  </a:lnTo>
                  <a:lnTo>
                    <a:pt x="832358" y="323011"/>
                  </a:lnTo>
                  <a:lnTo>
                    <a:pt x="825055" y="346214"/>
                  </a:lnTo>
                  <a:lnTo>
                    <a:pt x="812152" y="343090"/>
                  </a:lnTo>
                  <a:lnTo>
                    <a:pt x="812152" y="386511"/>
                  </a:lnTo>
                  <a:lnTo>
                    <a:pt x="797941" y="428828"/>
                  </a:lnTo>
                  <a:lnTo>
                    <a:pt x="778497" y="480555"/>
                  </a:lnTo>
                  <a:lnTo>
                    <a:pt x="758164" y="532218"/>
                  </a:lnTo>
                  <a:lnTo>
                    <a:pt x="741934" y="571766"/>
                  </a:lnTo>
                  <a:lnTo>
                    <a:pt x="730389" y="569506"/>
                  </a:lnTo>
                  <a:lnTo>
                    <a:pt x="730389" y="598157"/>
                  </a:lnTo>
                  <a:lnTo>
                    <a:pt x="713092" y="635698"/>
                  </a:lnTo>
                  <a:lnTo>
                    <a:pt x="688352" y="687400"/>
                  </a:lnTo>
                  <a:lnTo>
                    <a:pt x="660946" y="740702"/>
                  </a:lnTo>
                  <a:lnTo>
                    <a:pt x="632587" y="791806"/>
                  </a:lnTo>
                  <a:lnTo>
                    <a:pt x="595604" y="786853"/>
                  </a:lnTo>
                  <a:lnTo>
                    <a:pt x="539877" y="774915"/>
                  </a:lnTo>
                  <a:lnTo>
                    <a:pt x="488619" y="761390"/>
                  </a:lnTo>
                  <a:lnTo>
                    <a:pt x="440944" y="745477"/>
                  </a:lnTo>
                  <a:lnTo>
                    <a:pt x="403542" y="729653"/>
                  </a:lnTo>
                  <a:lnTo>
                    <a:pt x="410032" y="710463"/>
                  </a:lnTo>
                  <a:lnTo>
                    <a:pt x="432079" y="649236"/>
                  </a:lnTo>
                  <a:lnTo>
                    <a:pt x="455993" y="589521"/>
                  </a:lnTo>
                  <a:lnTo>
                    <a:pt x="476796" y="542340"/>
                  </a:lnTo>
                  <a:lnTo>
                    <a:pt x="487807" y="548170"/>
                  </a:lnTo>
                  <a:lnTo>
                    <a:pt x="541667" y="568071"/>
                  </a:lnTo>
                  <a:lnTo>
                    <a:pt x="599998" y="583158"/>
                  </a:lnTo>
                  <a:lnTo>
                    <a:pt x="730389" y="598157"/>
                  </a:lnTo>
                  <a:lnTo>
                    <a:pt x="730389" y="569506"/>
                  </a:lnTo>
                  <a:lnTo>
                    <a:pt x="630021" y="549783"/>
                  </a:lnTo>
                  <a:lnTo>
                    <a:pt x="571690" y="529882"/>
                  </a:lnTo>
                  <a:lnTo>
                    <a:pt x="516928" y="506755"/>
                  </a:lnTo>
                  <a:lnTo>
                    <a:pt x="498500" y="496582"/>
                  </a:lnTo>
                  <a:lnTo>
                    <a:pt x="508965" y="474992"/>
                  </a:lnTo>
                  <a:lnTo>
                    <a:pt x="539064" y="420039"/>
                  </a:lnTo>
                  <a:lnTo>
                    <a:pt x="571690" y="366763"/>
                  </a:lnTo>
                  <a:lnTo>
                    <a:pt x="606183" y="313423"/>
                  </a:lnTo>
                  <a:lnTo>
                    <a:pt x="607364" y="311772"/>
                  </a:lnTo>
                  <a:lnTo>
                    <a:pt x="642391" y="332524"/>
                  </a:lnTo>
                  <a:lnTo>
                    <a:pt x="685749" y="352425"/>
                  </a:lnTo>
                  <a:lnTo>
                    <a:pt x="733425" y="369112"/>
                  </a:lnTo>
                  <a:lnTo>
                    <a:pt x="785571" y="381850"/>
                  </a:lnTo>
                  <a:lnTo>
                    <a:pt x="812152" y="386511"/>
                  </a:lnTo>
                  <a:lnTo>
                    <a:pt x="812152" y="343090"/>
                  </a:lnTo>
                  <a:lnTo>
                    <a:pt x="765238" y="331724"/>
                  </a:lnTo>
                  <a:lnTo>
                    <a:pt x="677773" y="299148"/>
                  </a:lnTo>
                  <a:lnTo>
                    <a:pt x="633920" y="274789"/>
                  </a:lnTo>
                  <a:lnTo>
                    <a:pt x="643280" y="261759"/>
                  </a:lnTo>
                  <a:lnTo>
                    <a:pt x="683958" y="211632"/>
                  </a:lnTo>
                  <a:lnTo>
                    <a:pt x="705116" y="186969"/>
                  </a:lnTo>
                  <a:lnTo>
                    <a:pt x="727240" y="161505"/>
                  </a:lnTo>
                  <a:lnTo>
                    <a:pt x="740156" y="148145"/>
                  </a:lnTo>
                  <a:lnTo>
                    <a:pt x="746683" y="153530"/>
                  </a:lnTo>
                  <a:lnTo>
                    <a:pt x="795261" y="182143"/>
                  </a:lnTo>
                  <a:lnTo>
                    <a:pt x="850988" y="201244"/>
                  </a:lnTo>
                  <a:lnTo>
                    <a:pt x="865759" y="203847"/>
                  </a:lnTo>
                  <a:lnTo>
                    <a:pt x="865759" y="177507"/>
                  </a:lnTo>
                  <a:lnTo>
                    <a:pt x="808520" y="159893"/>
                  </a:lnTo>
                  <a:lnTo>
                    <a:pt x="759904" y="128028"/>
                  </a:lnTo>
                  <a:lnTo>
                    <a:pt x="799731" y="88252"/>
                  </a:lnTo>
                  <a:lnTo>
                    <a:pt x="825360" y="64401"/>
                  </a:lnTo>
                  <a:lnTo>
                    <a:pt x="851801" y="40538"/>
                  </a:lnTo>
                  <a:lnTo>
                    <a:pt x="880110" y="16687"/>
                  </a:lnTo>
                  <a:lnTo>
                    <a:pt x="819175" y="57226"/>
                  </a:lnTo>
                  <a:lnTo>
                    <a:pt x="762558" y="97840"/>
                  </a:lnTo>
                  <a:lnTo>
                    <a:pt x="740537" y="115328"/>
                  </a:lnTo>
                  <a:lnTo>
                    <a:pt x="720483" y="102171"/>
                  </a:lnTo>
                  <a:lnTo>
                    <a:pt x="720483" y="131254"/>
                  </a:lnTo>
                  <a:lnTo>
                    <a:pt x="710476" y="139192"/>
                  </a:lnTo>
                  <a:lnTo>
                    <a:pt x="661835" y="182143"/>
                  </a:lnTo>
                  <a:lnTo>
                    <a:pt x="616762" y="225907"/>
                  </a:lnTo>
                  <a:lnTo>
                    <a:pt x="593788" y="251028"/>
                  </a:lnTo>
                  <a:lnTo>
                    <a:pt x="567169" y="231305"/>
                  </a:lnTo>
                  <a:lnTo>
                    <a:pt x="567169" y="281444"/>
                  </a:lnTo>
                  <a:lnTo>
                    <a:pt x="537273" y="319049"/>
                  </a:lnTo>
                  <a:lnTo>
                    <a:pt x="503669" y="369112"/>
                  </a:lnTo>
                  <a:lnTo>
                    <a:pt x="472757" y="421652"/>
                  </a:lnTo>
                  <a:lnTo>
                    <a:pt x="450265" y="467995"/>
                  </a:lnTo>
                  <a:lnTo>
                    <a:pt x="430149" y="454482"/>
                  </a:lnTo>
                  <a:lnTo>
                    <a:pt x="430149" y="516140"/>
                  </a:lnTo>
                  <a:lnTo>
                    <a:pt x="421500" y="537781"/>
                  </a:lnTo>
                  <a:lnTo>
                    <a:pt x="401167" y="602259"/>
                  </a:lnTo>
                  <a:lnTo>
                    <a:pt x="381381" y="718934"/>
                  </a:lnTo>
                  <a:lnTo>
                    <a:pt x="352590" y="704100"/>
                  </a:lnTo>
                  <a:lnTo>
                    <a:pt x="310121" y="678637"/>
                  </a:lnTo>
                  <a:lnTo>
                    <a:pt x="265950" y="649236"/>
                  </a:lnTo>
                  <a:lnTo>
                    <a:pt x="220954" y="615784"/>
                  </a:lnTo>
                  <a:lnTo>
                    <a:pt x="173202" y="577596"/>
                  </a:lnTo>
                  <a:lnTo>
                    <a:pt x="172021" y="576630"/>
                  </a:lnTo>
                  <a:lnTo>
                    <a:pt x="189141" y="464604"/>
                  </a:lnTo>
                  <a:lnTo>
                    <a:pt x="205003" y="404964"/>
                  </a:lnTo>
                  <a:lnTo>
                    <a:pt x="224447" y="352425"/>
                  </a:lnTo>
                  <a:lnTo>
                    <a:pt x="240499" y="323545"/>
                  </a:lnTo>
                  <a:lnTo>
                    <a:pt x="261556" y="351624"/>
                  </a:lnTo>
                  <a:lnTo>
                    <a:pt x="304838" y="404964"/>
                  </a:lnTo>
                  <a:lnTo>
                    <a:pt x="326072" y="428828"/>
                  </a:lnTo>
                  <a:lnTo>
                    <a:pt x="348195" y="450265"/>
                  </a:lnTo>
                  <a:lnTo>
                    <a:pt x="392366" y="489267"/>
                  </a:lnTo>
                  <a:lnTo>
                    <a:pt x="430149" y="516140"/>
                  </a:lnTo>
                  <a:lnTo>
                    <a:pt x="430149" y="454482"/>
                  </a:lnTo>
                  <a:lnTo>
                    <a:pt x="417995" y="446316"/>
                  </a:lnTo>
                  <a:lnTo>
                    <a:pt x="370243" y="408914"/>
                  </a:lnTo>
                  <a:lnTo>
                    <a:pt x="323392" y="366763"/>
                  </a:lnTo>
                  <a:lnTo>
                    <a:pt x="300443" y="342912"/>
                  </a:lnTo>
                  <a:lnTo>
                    <a:pt x="276606" y="319049"/>
                  </a:lnTo>
                  <a:lnTo>
                    <a:pt x="281000" y="264909"/>
                  </a:lnTo>
                  <a:lnTo>
                    <a:pt x="318985" y="227507"/>
                  </a:lnTo>
                  <a:lnTo>
                    <a:pt x="364959" y="194144"/>
                  </a:lnTo>
                  <a:lnTo>
                    <a:pt x="417995" y="162306"/>
                  </a:lnTo>
                  <a:lnTo>
                    <a:pt x="454901" y="144056"/>
                  </a:lnTo>
                  <a:lnTo>
                    <a:pt x="475437" y="175780"/>
                  </a:lnTo>
                  <a:lnTo>
                    <a:pt x="504571" y="215582"/>
                  </a:lnTo>
                  <a:lnTo>
                    <a:pt x="535482" y="251371"/>
                  </a:lnTo>
                  <a:lnTo>
                    <a:pt x="567169" y="281444"/>
                  </a:lnTo>
                  <a:lnTo>
                    <a:pt x="567169" y="231305"/>
                  </a:lnTo>
                  <a:lnTo>
                    <a:pt x="566407" y="230733"/>
                  </a:lnTo>
                  <a:lnTo>
                    <a:pt x="531977" y="200507"/>
                  </a:lnTo>
                  <a:lnTo>
                    <a:pt x="497484" y="165455"/>
                  </a:lnTo>
                  <a:lnTo>
                    <a:pt x="471690" y="135750"/>
                  </a:lnTo>
                  <a:lnTo>
                    <a:pt x="480733" y="131279"/>
                  </a:lnTo>
                  <a:lnTo>
                    <a:pt x="515150" y="116141"/>
                  </a:lnTo>
                  <a:lnTo>
                    <a:pt x="552246" y="100990"/>
                  </a:lnTo>
                  <a:lnTo>
                    <a:pt x="592924" y="85915"/>
                  </a:lnTo>
                  <a:lnTo>
                    <a:pt x="635317" y="69964"/>
                  </a:lnTo>
                  <a:lnTo>
                    <a:pt x="661797" y="60629"/>
                  </a:lnTo>
                  <a:lnTo>
                    <a:pt x="663625" y="63601"/>
                  </a:lnTo>
                  <a:lnTo>
                    <a:pt x="703402" y="114528"/>
                  </a:lnTo>
                  <a:lnTo>
                    <a:pt x="720483" y="131254"/>
                  </a:lnTo>
                  <a:lnTo>
                    <a:pt x="720483" y="102171"/>
                  </a:lnTo>
                  <a:lnTo>
                    <a:pt x="717562" y="100253"/>
                  </a:lnTo>
                  <a:lnTo>
                    <a:pt x="673950" y="56349"/>
                  </a:lnTo>
                  <a:lnTo>
                    <a:pt x="680389" y="54076"/>
                  </a:lnTo>
                  <a:lnTo>
                    <a:pt x="729030" y="37388"/>
                  </a:lnTo>
                  <a:lnTo>
                    <a:pt x="835939" y="1536"/>
                  </a:lnTo>
                  <a:lnTo>
                    <a:pt x="732536" y="23050"/>
                  </a:lnTo>
                  <a:lnTo>
                    <a:pt x="659777" y="39611"/>
                  </a:lnTo>
                  <a:lnTo>
                    <a:pt x="626516" y="0"/>
                  </a:lnTo>
                  <a:lnTo>
                    <a:pt x="645071" y="33375"/>
                  </a:lnTo>
                  <a:lnTo>
                    <a:pt x="650227" y="41783"/>
                  </a:lnTo>
                  <a:lnTo>
                    <a:pt x="637997" y="44564"/>
                  </a:lnTo>
                  <a:lnTo>
                    <a:pt x="552246" y="68427"/>
                  </a:lnTo>
                  <a:lnTo>
                    <a:pt x="475437" y="93891"/>
                  </a:lnTo>
                  <a:lnTo>
                    <a:pt x="446798" y="105435"/>
                  </a:lnTo>
                  <a:lnTo>
                    <a:pt x="426796" y="80352"/>
                  </a:lnTo>
                  <a:lnTo>
                    <a:pt x="389686" y="29413"/>
                  </a:lnTo>
                  <a:lnTo>
                    <a:pt x="418820" y="82689"/>
                  </a:lnTo>
                  <a:lnTo>
                    <a:pt x="434670" y="110324"/>
                  </a:lnTo>
                  <a:lnTo>
                    <a:pt x="406450" y="121691"/>
                  </a:lnTo>
                  <a:lnTo>
                    <a:pt x="346405" y="153530"/>
                  </a:lnTo>
                  <a:lnTo>
                    <a:pt x="294259" y="188506"/>
                  </a:lnTo>
                  <a:lnTo>
                    <a:pt x="249186" y="229120"/>
                  </a:lnTo>
                  <a:lnTo>
                    <a:pt x="222961" y="261188"/>
                  </a:lnTo>
                  <a:lnTo>
                    <a:pt x="201510" y="237896"/>
                  </a:lnTo>
                  <a:lnTo>
                    <a:pt x="174980" y="207606"/>
                  </a:lnTo>
                  <a:lnTo>
                    <a:pt x="148463" y="176580"/>
                  </a:lnTo>
                  <a:lnTo>
                    <a:pt x="120154" y="144018"/>
                  </a:lnTo>
                  <a:lnTo>
                    <a:pt x="145783" y="183756"/>
                  </a:lnTo>
                  <a:lnTo>
                    <a:pt x="169697" y="221945"/>
                  </a:lnTo>
                  <a:lnTo>
                    <a:pt x="209118" y="279603"/>
                  </a:lnTo>
                  <a:lnTo>
                    <a:pt x="182067" y="326161"/>
                  </a:lnTo>
                  <a:lnTo>
                    <a:pt x="144894" y="448729"/>
                  </a:lnTo>
                  <a:lnTo>
                    <a:pt x="139166" y="549567"/>
                  </a:lnTo>
                  <a:lnTo>
                    <a:pt x="121043" y="534631"/>
                  </a:lnTo>
                  <a:lnTo>
                    <a:pt x="63627" y="486117"/>
                  </a:lnTo>
                  <a:lnTo>
                    <a:pt x="0" y="431977"/>
                  </a:lnTo>
                  <a:lnTo>
                    <a:pt x="30048" y="464604"/>
                  </a:lnTo>
                  <a:lnTo>
                    <a:pt x="58318" y="494830"/>
                  </a:lnTo>
                  <a:lnTo>
                    <a:pt x="84836" y="523506"/>
                  </a:lnTo>
                  <a:lnTo>
                    <a:pt x="110464" y="550519"/>
                  </a:lnTo>
                  <a:lnTo>
                    <a:pt x="135204" y="575983"/>
                  </a:lnTo>
                  <a:lnTo>
                    <a:pt x="137541" y="578332"/>
                  </a:lnTo>
                  <a:lnTo>
                    <a:pt x="136093" y="603859"/>
                  </a:lnTo>
                  <a:lnTo>
                    <a:pt x="152857" y="794804"/>
                  </a:lnTo>
                  <a:lnTo>
                    <a:pt x="167017" y="609422"/>
                  </a:lnTo>
                  <a:lnTo>
                    <a:pt x="167246" y="607885"/>
                  </a:lnTo>
                  <a:lnTo>
                    <a:pt x="204114" y="643674"/>
                  </a:lnTo>
                  <a:lnTo>
                    <a:pt x="247396" y="681024"/>
                  </a:lnTo>
                  <a:lnTo>
                    <a:pt x="289864" y="713651"/>
                  </a:lnTo>
                  <a:lnTo>
                    <a:pt x="374053" y="762139"/>
                  </a:lnTo>
                  <a:lnTo>
                    <a:pt x="349910" y="904595"/>
                  </a:lnTo>
                  <a:lnTo>
                    <a:pt x="369354" y="837768"/>
                  </a:lnTo>
                  <a:lnTo>
                    <a:pt x="388797" y="773315"/>
                  </a:lnTo>
                  <a:lnTo>
                    <a:pt x="390575" y="768045"/>
                  </a:lnTo>
                  <a:lnTo>
                    <a:pt x="470077" y="794804"/>
                  </a:lnTo>
                  <a:lnTo>
                    <a:pt x="581444" y="813104"/>
                  </a:lnTo>
                  <a:lnTo>
                    <a:pt x="620268" y="813714"/>
                  </a:lnTo>
                  <a:lnTo>
                    <a:pt x="599998" y="849706"/>
                  </a:lnTo>
                  <a:lnTo>
                    <a:pt x="565505" y="906983"/>
                  </a:lnTo>
                  <a:lnTo>
                    <a:pt x="612368" y="844931"/>
                  </a:lnTo>
                  <a:lnTo>
                    <a:pt x="634847" y="813943"/>
                  </a:lnTo>
                  <a:lnTo>
                    <a:pt x="830732" y="816965"/>
                  </a:lnTo>
                  <a:lnTo>
                    <a:pt x="811199" y="836180"/>
                  </a:lnTo>
                  <a:lnTo>
                    <a:pt x="779399" y="866406"/>
                  </a:lnTo>
                  <a:lnTo>
                    <a:pt x="815594" y="840155"/>
                  </a:lnTo>
                  <a:lnTo>
                    <a:pt x="846848" y="817219"/>
                  </a:lnTo>
                  <a:lnTo>
                    <a:pt x="889800" y="817880"/>
                  </a:lnTo>
                  <a:lnTo>
                    <a:pt x="850290" y="814616"/>
                  </a:lnTo>
                  <a:lnTo>
                    <a:pt x="880110" y="790829"/>
                  </a:lnTo>
                  <a:lnTo>
                    <a:pt x="957897" y="723988"/>
                  </a:lnTo>
                  <a:lnTo>
                    <a:pt x="998499" y="681824"/>
                  </a:lnTo>
                  <a:lnTo>
                    <a:pt x="1053325" y="603059"/>
                  </a:lnTo>
                  <a:lnTo>
                    <a:pt x="1057998" y="587298"/>
                  </a:lnTo>
                  <a:lnTo>
                    <a:pt x="1126629" y="584758"/>
                  </a:lnTo>
                  <a:lnTo>
                    <a:pt x="1058506" y="585584"/>
                  </a:lnTo>
                  <a:lnTo>
                    <a:pt x="1077163" y="522706"/>
                  </a:lnTo>
                  <a:lnTo>
                    <a:pt x="1073658" y="435190"/>
                  </a:lnTo>
                  <a:lnTo>
                    <a:pt x="1066139" y="405358"/>
                  </a:lnTo>
                  <a:lnTo>
                    <a:pt x="1152258" y="406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27" y="155575"/>
            <a:ext cx="5598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</a:rPr>
              <a:t>User </a:t>
            </a:r>
            <a:r>
              <a:rPr sz="3200" spc="-5" dirty="0">
                <a:solidFill>
                  <a:srgbClr val="333399"/>
                </a:solidFill>
              </a:rPr>
              <a:t>authentication</a:t>
            </a:r>
            <a:r>
              <a:rPr sz="3200" spc="-45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credentials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6301" y="784605"/>
            <a:ext cx="8023225" cy="517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 credential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the ‘thing’ </a:t>
            </a:r>
            <a:r>
              <a:rPr sz="2800" dirty="0">
                <a:latin typeface="Arial"/>
                <a:cs typeface="Arial"/>
              </a:rPr>
              <a:t>used </a:t>
            </a:r>
            <a:r>
              <a:rPr sz="2800" spc="-5" dirty="0">
                <a:latin typeface="Arial"/>
                <a:cs typeface="Arial"/>
              </a:rPr>
              <a:t>for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Credential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categories:</a:t>
            </a:r>
            <a:endParaRPr sz="28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Knowledge-Based (Something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know):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3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buAutoNum type="arabicPeriod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Ownership-Based (Something you have):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3000">
              <a:latin typeface="Arial"/>
              <a:cs typeface="Arial"/>
            </a:endParaRPr>
          </a:p>
          <a:p>
            <a:pPr marL="754380" lvl="1" indent="-285115">
              <a:lnSpc>
                <a:spcPct val="100000"/>
              </a:lnSpc>
              <a:buAutoNum type="arabicPeriod"/>
              <a:tabLst>
                <a:tab pos="755015" algn="l"/>
              </a:tabLst>
            </a:pPr>
            <a:r>
              <a:rPr sz="2400" spc="-5" dirty="0">
                <a:latin typeface="Arial"/>
                <a:cs typeface="Arial"/>
              </a:rPr>
              <a:t>Inherence-Based (Something </a:t>
            </a:r>
            <a:r>
              <a:rPr sz="2400" dirty="0">
                <a:latin typeface="Arial"/>
                <a:cs typeface="Arial"/>
              </a:rPr>
              <a:t>you are/do):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Biometrics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0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physiological biometric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characteristics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behavioural biometric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characteristics</a:t>
            </a:r>
            <a:endParaRPr sz="2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Combinations, called </a:t>
            </a:r>
            <a:r>
              <a:rPr sz="2800" dirty="0">
                <a:latin typeface="Arial"/>
                <a:cs typeface="Arial"/>
              </a:rPr>
              <a:t>multi-factor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authentication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3692" y="1629155"/>
            <a:ext cx="865631" cy="876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4634" y="2852927"/>
            <a:ext cx="1418064" cy="7543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1583" y="3788664"/>
            <a:ext cx="955548" cy="8610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457945" y="6277584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27" y="123825"/>
            <a:ext cx="7675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</a:rPr>
              <a:t>Alignment of e-Authentication</a:t>
            </a:r>
            <a:r>
              <a:rPr sz="3200" spc="-30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Frameworks</a:t>
            </a:r>
            <a:endParaRPr sz="32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3037" y="758825"/>
          <a:ext cx="8856978" cy="5253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2051">
                <a:tc>
                  <a:txBody>
                    <a:bodyPr/>
                    <a:lstStyle/>
                    <a:p>
                      <a:pPr marL="436245" marR="218440" indent="-212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Au</a:t>
                      </a:r>
                      <a:r>
                        <a:rPr sz="2000" b="1" i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hentica</a:t>
                      </a:r>
                      <a:r>
                        <a:rPr sz="2000" b="1" i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on  Framework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User Authentication Assurance</a:t>
                      </a:r>
                      <a:r>
                        <a:rPr sz="2000" b="1" i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Levels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NIST</a:t>
                      </a:r>
                      <a:r>
                        <a:rPr sz="20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SP800-63-3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USA</a:t>
                      </a:r>
                      <a:r>
                        <a:rPr sz="20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2017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Some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3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048">
                <a:tc>
                  <a:txBody>
                    <a:bodyPr/>
                    <a:lstStyle/>
                    <a:p>
                      <a:pPr marL="7410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eIDAS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6203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EU</a:t>
                      </a:r>
                      <a:r>
                        <a:rPr sz="20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2014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Substantial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3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ISO</a:t>
                      </a:r>
                      <a:r>
                        <a:rPr sz="20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latin typeface="Arial"/>
                          <a:cs typeface="Arial"/>
                        </a:rPr>
                        <a:t>29115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ISO/IEC</a:t>
                      </a:r>
                      <a:r>
                        <a:rPr sz="20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2013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(Little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no)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Medium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(4)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048"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e-Pramaan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5016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India</a:t>
                      </a:r>
                      <a:r>
                        <a:rPr sz="20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2012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None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(0)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Minimal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Minor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Significant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Substantial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(4)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3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NeAF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Australia</a:t>
                      </a:r>
                      <a:r>
                        <a:rPr sz="2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2009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None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(0)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Minimal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Moderate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(4)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111">
                <a:tc>
                  <a:txBody>
                    <a:bodyPr/>
                    <a:lstStyle/>
                    <a:p>
                      <a:pPr marL="478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RAU /</a:t>
                      </a:r>
                      <a:r>
                        <a:rPr sz="2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35" dirty="0">
                          <a:latin typeface="Arial"/>
                          <a:cs typeface="Arial"/>
                        </a:rPr>
                        <a:t>FAD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5" dirty="0">
                          <a:latin typeface="Arial"/>
                          <a:cs typeface="Arial"/>
                        </a:rPr>
                        <a:t>Norway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2008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Little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 no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assurance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(1)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Moderate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(3)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(4)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767457" y="2250185"/>
            <a:ext cx="2045970" cy="559435"/>
            <a:chOff x="2767457" y="2250185"/>
            <a:chExt cx="2045970" cy="559435"/>
          </a:xfrm>
        </p:grpSpPr>
        <p:sp>
          <p:nvSpPr>
            <p:cNvPr id="5" name="object 5"/>
            <p:cNvSpPr/>
            <p:nvPr/>
          </p:nvSpPr>
          <p:spPr>
            <a:xfrm>
              <a:off x="2772029" y="2254757"/>
              <a:ext cx="2036445" cy="550545"/>
            </a:xfrm>
            <a:custGeom>
              <a:avLst/>
              <a:gdLst/>
              <a:ahLst/>
              <a:cxnLst/>
              <a:rect l="l" t="t" r="r" b="b"/>
              <a:pathLst>
                <a:path w="2036445" h="550544">
                  <a:moveTo>
                    <a:pt x="2020950" y="0"/>
                  </a:moveTo>
                  <a:lnTo>
                    <a:pt x="1018158" y="241300"/>
                  </a:lnTo>
                  <a:lnTo>
                    <a:pt x="15366" y="0"/>
                  </a:lnTo>
                  <a:lnTo>
                    <a:pt x="0" y="63880"/>
                  </a:lnTo>
                  <a:lnTo>
                    <a:pt x="877823" y="275081"/>
                  </a:lnTo>
                  <a:lnTo>
                    <a:pt x="0" y="486282"/>
                  </a:lnTo>
                  <a:lnTo>
                    <a:pt x="15366" y="550163"/>
                  </a:lnTo>
                  <a:lnTo>
                    <a:pt x="1018158" y="308863"/>
                  </a:lnTo>
                  <a:lnTo>
                    <a:pt x="2020950" y="550163"/>
                  </a:lnTo>
                  <a:lnTo>
                    <a:pt x="2036318" y="486282"/>
                  </a:lnTo>
                  <a:lnTo>
                    <a:pt x="1158494" y="275081"/>
                  </a:lnTo>
                  <a:lnTo>
                    <a:pt x="2036318" y="63880"/>
                  </a:lnTo>
                  <a:lnTo>
                    <a:pt x="202095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72029" y="2254757"/>
              <a:ext cx="2036445" cy="550545"/>
            </a:xfrm>
            <a:custGeom>
              <a:avLst/>
              <a:gdLst/>
              <a:ahLst/>
              <a:cxnLst/>
              <a:rect l="l" t="t" r="r" b="b"/>
              <a:pathLst>
                <a:path w="2036445" h="550544">
                  <a:moveTo>
                    <a:pt x="0" y="63880"/>
                  </a:moveTo>
                  <a:lnTo>
                    <a:pt x="15366" y="0"/>
                  </a:lnTo>
                  <a:lnTo>
                    <a:pt x="1018158" y="241300"/>
                  </a:lnTo>
                  <a:lnTo>
                    <a:pt x="2020950" y="0"/>
                  </a:lnTo>
                  <a:lnTo>
                    <a:pt x="2036318" y="63880"/>
                  </a:lnTo>
                  <a:lnTo>
                    <a:pt x="1158494" y="275081"/>
                  </a:lnTo>
                  <a:lnTo>
                    <a:pt x="2036318" y="486282"/>
                  </a:lnTo>
                  <a:lnTo>
                    <a:pt x="2020950" y="550163"/>
                  </a:lnTo>
                  <a:lnTo>
                    <a:pt x="1018158" y="308863"/>
                  </a:lnTo>
                  <a:lnTo>
                    <a:pt x="15366" y="550163"/>
                  </a:lnTo>
                  <a:lnTo>
                    <a:pt x="0" y="486282"/>
                  </a:lnTo>
                  <a:lnTo>
                    <a:pt x="877823" y="275081"/>
                  </a:lnTo>
                  <a:lnTo>
                    <a:pt x="0" y="638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767329" y="1529714"/>
            <a:ext cx="2045970" cy="560070"/>
            <a:chOff x="2767329" y="1529714"/>
            <a:chExt cx="2045970" cy="560070"/>
          </a:xfrm>
        </p:grpSpPr>
        <p:sp>
          <p:nvSpPr>
            <p:cNvPr id="8" name="object 8"/>
            <p:cNvSpPr/>
            <p:nvPr/>
          </p:nvSpPr>
          <p:spPr>
            <a:xfrm>
              <a:off x="2771901" y="1534286"/>
              <a:ext cx="2037080" cy="551180"/>
            </a:xfrm>
            <a:custGeom>
              <a:avLst/>
              <a:gdLst/>
              <a:ahLst/>
              <a:cxnLst/>
              <a:rect l="l" t="t" r="r" b="b"/>
              <a:pathLst>
                <a:path w="2037079" h="551180">
                  <a:moveTo>
                    <a:pt x="2021077" y="0"/>
                  </a:moveTo>
                  <a:lnTo>
                    <a:pt x="1018286" y="241680"/>
                  </a:lnTo>
                  <a:lnTo>
                    <a:pt x="15493" y="0"/>
                  </a:lnTo>
                  <a:lnTo>
                    <a:pt x="0" y="63880"/>
                  </a:lnTo>
                  <a:lnTo>
                    <a:pt x="877951" y="275463"/>
                  </a:lnTo>
                  <a:lnTo>
                    <a:pt x="0" y="487045"/>
                  </a:lnTo>
                  <a:lnTo>
                    <a:pt x="15493" y="550926"/>
                  </a:lnTo>
                  <a:lnTo>
                    <a:pt x="1018286" y="309245"/>
                  </a:lnTo>
                  <a:lnTo>
                    <a:pt x="2021077" y="550926"/>
                  </a:lnTo>
                  <a:lnTo>
                    <a:pt x="2036572" y="487045"/>
                  </a:lnTo>
                  <a:lnTo>
                    <a:pt x="1158621" y="275463"/>
                  </a:lnTo>
                  <a:lnTo>
                    <a:pt x="2036572" y="63880"/>
                  </a:lnTo>
                  <a:lnTo>
                    <a:pt x="202107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1901" y="1534286"/>
              <a:ext cx="2037080" cy="551180"/>
            </a:xfrm>
            <a:custGeom>
              <a:avLst/>
              <a:gdLst/>
              <a:ahLst/>
              <a:cxnLst/>
              <a:rect l="l" t="t" r="r" b="b"/>
              <a:pathLst>
                <a:path w="2037079" h="551180">
                  <a:moveTo>
                    <a:pt x="0" y="63880"/>
                  </a:moveTo>
                  <a:lnTo>
                    <a:pt x="15493" y="0"/>
                  </a:lnTo>
                  <a:lnTo>
                    <a:pt x="1018286" y="241680"/>
                  </a:lnTo>
                  <a:lnTo>
                    <a:pt x="2021077" y="0"/>
                  </a:lnTo>
                  <a:lnTo>
                    <a:pt x="2036572" y="63880"/>
                  </a:lnTo>
                  <a:lnTo>
                    <a:pt x="1158621" y="275463"/>
                  </a:lnTo>
                  <a:lnTo>
                    <a:pt x="2036572" y="487045"/>
                  </a:lnTo>
                  <a:lnTo>
                    <a:pt x="2021077" y="550926"/>
                  </a:lnTo>
                  <a:lnTo>
                    <a:pt x="1018286" y="309245"/>
                  </a:lnTo>
                  <a:lnTo>
                    <a:pt x="15493" y="550926"/>
                  </a:lnTo>
                  <a:lnTo>
                    <a:pt x="0" y="487045"/>
                  </a:lnTo>
                  <a:lnTo>
                    <a:pt x="877951" y="275463"/>
                  </a:lnTo>
                  <a:lnTo>
                    <a:pt x="0" y="638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726" y="108330"/>
            <a:ext cx="7545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AAL: </a:t>
            </a:r>
            <a:r>
              <a:rPr sz="3600" spc="-5" dirty="0">
                <a:solidFill>
                  <a:srgbClr val="333399"/>
                </a:solidFill>
              </a:rPr>
              <a:t>Authentication Assurance</a:t>
            </a:r>
            <a:r>
              <a:rPr sz="3600" spc="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Level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774954"/>
            <a:ext cx="7960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 dirty="0">
                <a:latin typeface="Arial"/>
                <a:cs typeface="Arial"/>
              </a:rPr>
              <a:t>AAL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determined by the weakest of </a:t>
            </a:r>
            <a:r>
              <a:rPr sz="2800" dirty="0">
                <a:latin typeface="Arial"/>
                <a:cs typeface="Arial"/>
              </a:rPr>
              <a:t>three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links: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4527" y="1607819"/>
            <a:ext cx="767080" cy="4135120"/>
            <a:chOff x="414527" y="1607819"/>
            <a:chExt cx="767080" cy="4135120"/>
          </a:xfrm>
        </p:grpSpPr>
        <p:sp>
          <p:nvSpPr>
            <p:cNvPr id="5" name="object 5"/>
            <p:cNvSpPr/>
            <p:nvPr/>
          </p:nvSpPr>
          <p:spPr>
            <a:xfrm>
              <a:off x="420623" y="1613915"/>
              <a:ext cx="745490" cy="1301750"/>
            </a:xfrm>
            <a:custGeom>
              <a:avLst/>
              <a:gdLst/>
              <a:ahLst/>
              <a:cxnLst/>
              <a:rect l="l" t="t" r="r" b="b"/>
              <a:pathLst>
                <a:path w="745490" h="1301750">
                  <a:moveTo>
                    <a:pt x="372618" y="0"/>
                  </a:moveTo>
                  <a:lnTo>
                    <a:pt x="325877" y="2904"/>
                  </a:lnTo>
                  <a:lnTo>
                    <a:pt x="280869" y="11383"/>
                  </a:lnTo>
                  <a:lnTo>
                    <a:pt x="237943" y="25087"/>
                  </a:lnTo>
                  <a:lnTo>
                    <a:pt x="197448" y="43668"/>
                  </a:lnTo>
                  <a:lnTo>
                    <a:pt x="159733" y="66774"/>
                  </a:lnTo>
                  <a:lnTo>
                    <a:pt x="125147" y="94057"/>
                  </a:lnTo>
                  <a:lnTo>
                    <a:pt x="94040" y="125168"/>
                  </a:lnTo>
                  <a:lnTo>
                    <a:pt x="66760" y="159755"/>
                  </a:lnTo>
                  <a:lnTo>
                    <a:pt x="43658" y="197471"/>
                  </a:lnTo>
                  <a:lnTo>
                    <a:pt x="25081" y="237964"/>
                  </a:lnTo>
                  <a:lnTo>
                    <a:pt x="11380" y="280886"/>
                  </a:lnTo>
                  <a:lnTo>
                    <a:pt x="2903" y="325887"/>
                  </a:lnTo>
                  <a:lnTo>
                    <a:pt x="0" y="372618"/>
                  </a:lnTo>
                  <a:lnTo>
                    <a:pt x="0" y="928878"/>
                  </a:lnTo>
                  <a:lnTo>
                    <a:pt x="2903" y="975608"/>
                  </a:lnTo>
                  <a:lnTo>
                    <a:pt x="11380" y="1020609"/>
                  </a:lnTo>
                  <a:lnTo>
                    <a:pt x="25081" y="1063531"/>
                  </a:lnTo>
                  <a:lnTo>
                    <a:pt x="43658" y="1104024"/>
                  </a:lnTo>
                  <a:lnTo>
                    <a:pt x="66760" y="1141740"/>
                  </a:lnTo>
                  <a:lnTo>
                    <a:pt x="94040" y="1176327"/>
                  </a:lnTo>
                  <a:lnTo>
                    <a:pt x="125147" y="1207438"/>
                  </a:lnTo>
                  <a:lnTo>
                    <a:pt x="159733" y="1234721"/>
                  </a:lnTo>
                  <a:lnTo>
                    <a:pt x="197448" y="1257827"/>
                  </a:lnTo>
                  <a:lnTo>
                    <a:pt x="237943" y="1276408"/>
                  </a:lnTo>
                  <a:lnTo>
                    <a:pt x="280869" y="1290112"/>
                  </a:lnTo>
                  <a:lnTo>
                    <a:pt x="325877" y="1298591"/>
                  </a:lnTo>
                  <a:lnTo>
                    <a:pt x="372618" y="1301496"/>
                  </a:lnTo>
                  <a:lnTo>
                    <a:pt x="419358" y="1298591"/>
                  </a:lnTo>
                  <a:lnTo>
                    <a:pt x="464366" y="1290112"/>
                  </a:lnTo>
                  <a:lnTo>
                    <a:pt x="507292" y="1276408"/>
                  </a:lnTo>
                  <a:lnTo>
                    <a:pt x="547787" y="1257827"/>
                  </a:lnTo>
                  <a:lnTo>
                    <a:pt x="585502" y="1234721"/>
                  </a:lnTo>
                  <a:lnTo>
                    <a:pt x="620088" y="1207438"/>
                  </a:lnTo>
                  <a:lnTo>
                    <a:pt x="651195" y="1176327"/>
                  </a:lnTo>
                  <a:lnTo>
                    <a:pt x="678475" y="1141740"/>
                  </a:lnTo>
                  <a:lnTo>
                    <a:pt x="701577" y="1104024"/>
                  </a:lnTo>
                  <a:lnTo>
                    <a:pt x="720154" y="1063531"/>
                  </a:lnTo>
                  <a:lnTo>
                    <a:pt x="733855" y="1020609"/>
                  </a:lnTo>
                  <a:lnTo>
                    <a:pt x="742332" y="975608"/>
                  </a:lnTo>
                  <a:lnTo>
                    <a:pt x="745236" y="928878"/>
                  </a:lnTo>
                  <a:lnTo>
                    <a:pt x="745236" y="372618"/>
                  </a:lnTo>
                  <a:lnTo>
                    <a:pt x="742332" y="325887"/>
                  </a:lnTo>
                  <a:lnTo>
                    <a:pt x="733855" y="280886"/>
                  </a:lnTo>
                  <a:lnTo>
                    <a:pt x="720154" y="237964"/>
                  </a:lnTo>
                  <a:lnTo>
                    <a:pt x="701577" y="197471"/>
                  </a:lnTo>
                  <a:lnTo>
                    <a:pt x="678475" y="159755"/>
                  </a:lnTo>
                  <a:lnTo>
                    <a:pt x="651195" y="125168"/>
                  </a:lnTo>
                  <a:lnTo>
                    <a:pt x="620088" y="94057"/>
                  </a:lnTo>
                  <a:lnTo>
                    <a:pt x="585502" y="66774"/>
                  </a:lnTo>
                  <a:lnTo>
                    <a:pt x="547787" y="43668"/>
                  </a:lnTo>
                  <a:lnTo>
                    <a:pt x="507292" y="25087"/>
                  </a:lnTo>
                  <a:lnTo>
                    <a:pt x="464366" y="11383"/>
                  </a:lnTo>
                  <a:lnTo>
                    <a:pt x="419358" y="2904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623" y="1613915"/>
              <a:ext cx="745490" cy="1301750"/>
            </a:xfrm>
            <a:custGeom>
              <a:avLst/>
              <a:gdLst/>
              <a:ahLst/>
              <a:cxnLst/>
              <a:rect l="l" t="t" r="r" b="b"/>
              <a:pathLst>
                <a:path w="745490" h="1301750">
                  <a:moveTo>
                    <a:pt x="372618" y="0"/>
                  </a:moveTo>
                  <a:lnTo>
                    <a:pt x="419358" y="2904"/>
                  </a:lnTo>
                  <a:lnTo>
                    <a:pt x="464366" y="11383"/>
                  </a:lnTo>
                  <a:lnTo>
                    <a:pt x="507292" y="25087"/>
                  </a:lnTo>
                  <a:lnTo>
                    <a:pt x="547787" y="43668"/>
                  </a:lnTo>
                  <a:lnTo>
                    <a:pt x="585502" y="66774"/>
                  </a:lnTo>
                  <a:lnTo>
                    <a:pt x="620088" y="94057"/>
                  </a:lnTo>
                  <a:lnTo>
                    <a:pt x="651195" y="125168"/>
                  </a:lnTo>
                  <a:lnTo>
                    <a:pt x="678475" y="159755"/>
                  </a:lnTo>
                  <a:lnTo>
                    <a:pt x="701577" y="197471"/>
                  </a:lnTo>
                  <a:lnTo>
                    <a:pt x="720154" y="237964"/>
                  </a:lnTo>
                  <a:lnTo>
                    <a:pt x="733855" y="280886"/>
                  </a:lnTo>
                  <a:lnTo>
                    <a:pt x="742332" y="325887"/>
                  </a:lnTo>
                  <a:lnTo>
                    <a:pt x="745236" y="372618"/>
                  </a:lnTo>
                  <a:lnTo>
                    <a:pt x="745236" y="928878"/>
                  </a:lnTo>
                  <a:lnTo>
                    <a:pt x="742332" y="975608"/>
                  </a:lnTo>
                  <a:lnTo>
                    <a:pt x="733855" y="1020609"/>
                  </a:lnTo>
                  <a:lnTo>
                    <a:pt x="720154" y="1063531"/>
                  </a:lnTo>
                  <a:lnTo>
                    <a:pt x="701577" y="1104024"/>
                  </a:lnTo>
                  <a:lnTo>
                    <a:pt x="678475" y="1141740"/>
                  </a:lnTo>
                  <a:lnTo>
                    <a:pt x="651195" y="1176327"/>
                  </a:lnTo>
                  <a:lnTo>
                    <a:pt x="620088" y="1207438"/>
                  </a:lnTo>
                  <a:lnTo>
                    <a:pt x="585502" y="1234721"/>
                  </a:lnTo>
                  <a:lnTo>
                    <a:pt x="547787" y="1257827"/>
                  </a:lnTo>
                  <a:lnTo>
                    <a:pt x="507292" y="1276408"/>
                  </a:lnTo>
                  <a:lnTo>
                    <a:pt x="464366" y="1290112"/>
                  </a:lnTo>
                  <a:lnTo>
                    <a:pt x="419358" y="1298591"/>
                  </a:lnTo>
                  <a:lnTo>
                    <a:pt x="372618" y="1301496"/>
                  </a:lnTo>
                  <a:lnTo>
                    <a:pt x="325877" y="1298591"/>
                  </a:lnTo>
                  <a:lnTo>
                    <a:pt x="280869" y="1290112"/>
                  </a:lnTo>
                  <a:lnTo>
                    <a:pt x="237943" y="1276408"/>
                  </a:lnTo>
                  <a:lnTo>
                    <a:pt x="197448" y="1257827"/>
                  </a:lnTo>
                  <a:lnTo>
                    <a:pt x="159733" y="1234721"/>
                  </a:lnTo>
                  <a:lnTo>
                    <a:pt x="125147" y="1207438"/>
                  </a:lnTo>
                  <a:lnTo>
                    <a:pt x="94040" y="1176327"/>
                  </a:lnTo>
                  <a:lnTo>
                    <a:pt x="66760" y="1141740"/>
                  </a:lnTo>
                  <a:lnTo>
                    <a:pt x="43658" y="1104024"/>
                  </a:lnTo>
                  <a:lnTo>
                    <a:pt x="25081" y="1063531"/>
                  </a:lnTo>
                  <a:lnTo>
                    <a:pt x="11380" y="1020609"/>
                  </a:lnTo>
                  <a:lnTo>
                    <a:pt x="2903" y="975608"/>
                  </a:lnTo>
                  <a:lnTo>
                    <a:pt x="0" y="928878"/>
                  </a:lnTo>
                  <a:lnTo>
                    <a:pt x="0" y="372618"/>
                  </a:lnTo>
                  <a:lnTo>
                    <a:pt x="2903" y="325887"/>
                  </a:lnTo>
                  <a:lnTo>
                    <a:pt x="11380" y="280886"/>
                  </a:lnTo>
                  <a:lnTo>
                    <a:pt x="25081" y="237964"/>
                  </a:lnTo>
                  <a:lnTo>
                    <a:pt x="43658" y="197471"/>
                  </a:lnTo>
                  <a:lnTo>
                    <a:pt x="66760" y="159755"/>
                  </a:lnTo>
                  <a:lnTo>
                    <a:pt x="94040" y="125168"/>
                  </a:lnTo>
                  <a:lnTo>
                    <a:pt x="125147" y="94057"/>
                  </a:lnTo>
                  <a:lnTo>
                    <a:pt x="159733" y="66774"/>
                  </a:lnTo>
                  <a:lnTo>
                    <a:pt x="197448" y="43668"/>
                  </a:lnTo>
                  <a:lnTo>
                    <a:pt x="237943" y="25087"/>
                  </a:lnTo>
                  <a:lnTo>
                    <a:pt x="280869" y="11383"/>
                  </a:lnTo>
                  <a:lnTo>
                    <a:pt x="325877" y="2904"/>
                  </a:lnTo>
                  <a:lnTo>
                    <a:pt x="372618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31" y="1825751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69">
                  <a:moveTo>
                    <a:pt x="194310" y="0"/>
                  </a:move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695706"/>
                  </a:lnTo>
                  <a:lnTo>
                    <a:pt x="5131" y="740259"/>
                  </a:lnTo>
                  <a:lnTo>
                    <a:pt x="19749" y="781158"/>
                  </a:lnTo>
                  <a:lnTo>
                    <a:pt x="42687" y="817237"/>
                  </a:lnTo>
                  <a:lnTo>
                    <a:pt x="72778" y="847328"/>
                  </a:lnTo>
                  <a:lnTo>
                    <a:pt x="108857" y="870266"/>
                  </a:lnTo>
                  <a:lnTo>
                    <a:pt x="149756" y="884884"/>
                  </a:lnTo>
                  <a:lnTo>
                    <a:pt x="194310" y="890015"/>
                  </a:lnTo>
                  <a:lnTo>
                    <a:pt x="238863" y="884884"/>
                  </a:lnTo>
                  <a:lnTo>
                    <a:pt x="279762" y="870266"/>
                  </a:lnTo>
                  <a:lnTo>
                    <a:pt x="315841" y="847328"/>
                  </a:lnTo>
                  <a:lnTo>
                    <a:pt x="345932" y="817237"/>
                  </a:lnTo>
                  <a:lnTo>
                    <a:pt x="368870" y="781158"/>
                  </a:lnTo>
                  <a:lnTo>
                    <a:pt x="383488" y="740259"/>
                  </a:lnTo>
                  <a:lnTo>
                    <a:pt x="388620" y="695706"/>
                  </a:lnTo>
                  <a:lnTo>
                    <a:pt x="388620" y="194310"/>
                  </a:lnTo>
                  <a:lnTo>
                    <a:pt x="383488" y="149756"/>
                  </a:lnTo>
                  <a:lnTo>
                    <a:pt x="368870" y="108857"/>
                  </a:lnTo>
                  <a:lnTo>
                    <a:pt x="345932" y="72778"/>
                  </a:lnTo>
                  <a:lnTo>
                    <a:pt x="315841" y="42687"/>
                  </a:lnTo>
                  <a:lnTo>
                    <a:pt x="279762" y="19749"/>
                  </a:lnTo>
                  <a:lnTo>
                    <a:pt x="238863" y="513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931" y="1825751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69">
                  <a:moveTo>
                    <a:pt x="194310" y="0"/>
                  </a:moveTo>
                  <a:lnTo>
                    <a:pt x="238863" y="5131"/>
                  </a:lnTo>
                  <a:lnTo>
                    <a:pt x="279762" y="19749"/>
                  </a:lnTo>
                  <a:lnTo>
                    <a:pt x="315841" y="42687"/>
                  </a:lnTo>
                  <a:lnTo>
                    <a:pt x="345932" y="72778"/>
                  </a:lnTo>
                  <a:lnTo>
                    <a:pt x="368870" y="108857"/>
                  </a:lnTo>
                  <a:lnTo>
                    <a:pt x="383488" y="149756"/>
                  </a:lnTo>
                  <a:lnTo>
                    <a:pt x="388620" y="194310"/>
                  </a:lnTo>
                  <a:lnTo>
                    <a:pt x="388620" y="695706"/>
                  </a:lnTo>
                  <a:lnTo>
                    <a:pt x="383488" y="740259"/>
                  </a:lnTo>
                  <a:lnTo>
                    <a:pt x="368870" y="781158"/>
                  </a:lnTo>
                  <a:lnTo>
                    <a:pt x="345932" y="817237"/>
                  </a:lnTo>
                  <a:lnTo>
                    <a:pt x="315841" y="847328"/>
                  </a:lnTo>
                  <a:lnTo>
                    <a:pt x="279762" y="870266"/>
                  </a:lnTo>
                  <a:lnTo>
                    <a:pt x="238863" y="884884"/>
                  </a:lnTo>
                  <a:lnTo>
                    <a:pt x="194310" y="890015"/>
                  </a:lnTo>
                  <a:lnTo>
                    <a:pt x="149756" y="884884"/>
                  </a:lnTo>
                  <a:lnTo>
                    <a:pt x="108857" y="870266"/>
                  </a:lnTo>
                  <a:lnTo>
                    <a:pt x="72778" y="847328"/>
                  </a:lnTo>
                  <a:lnTo>
                    <a:pt x="42687" y="817237"/>
                  </a:lnTo>
                  <a:lnTo>
                    <a:pt x="19749" y="781158"/>
                  </a:lnTo>
                  <a:lnTo>
                    <a:pt x="5131" y="740259"/>
                  </a:lnTo>
                  <a:lnTo>
                    <a:pt x="0" y="695706"/>
                  </a:lnTo>
                  <a:lnTo>
                    <a:pt x="0" y="194310"/>
                  </a:ln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1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767" y="3006852"/>
              <a:ext cx="745490" cy="1333500"/>
            </a:xfrm>
            <a:custGeom>
              <a:avLst/>
              <a:gdLst/>
              <a:ahLst/>
              <a:cxnLst/>
              <a:rect l="l" t="t" r="r" b="b"/>
              <a:pathLst>
                <a:path w="745490" h="1333500">
                  <a:moveTo>
                    <a:pt x="372617" y="0"/>
                  </a:moveTo>
                  <a:lnTo>
                    <a:pt x="325877" y="2904"/>
                  </a:lnTo>
                  <a:lnTo>
                    <a:pt x="280869" y="11383"/>
                  </a:lnTo>
                  <a:lnTo>
                    <a:pt x="237943" y="25087"/>
                  </a:lnTo>
                  <a:lnTo>
                    <a:pt x="197448" y="43668"/>
                  </a:lnTo>
                  <a:lnTo>
                    <a:pt x="159733" y="66774"/>
                  </a:lnTo>
                  <a:lnTo>
                    <a:pt x="125147" y="94057"/>
                  </a:lnTo>
                  <a:lnTo>
                    <a:pt x="94040" y="125168"/>
                  </a:lnTo>
                  <a:lnTo>
                    <a:pt x="66760" y="159755"/>
                  </a:lnTo>
                  <a:lnTo>
                    <a:pt x="43658" y="197471"/>
                  </a:lnTo>
                  <a:lnTo>
                    <a:pt x="25081" y="237964"/>
                  </a:lnTo>
                  <a:lnTo>
                    <a:pt x="11380" y="280886"/>
                  </a:lnTo>
                  <a:lnTo>
                    <a:pt x="2903" y="325887"/>
                  </a:lnTo>
                  <a:lnTo>
                    <a:pt x="0" y="372618"/>
                  </a:lnTo>
                  <a:lnTo>
                    <a:pt x="0" y="960882"/>
                  </a:lnTo>
                  <a:lnTo>
                    <a:pt x="2903" y="1007612"/>
                  </a:lnTo>
                  <a:lnTo>
                    <a:pt x="11380" y="1052613"/>
                  </a:lnTo>
                  <a:lnTo>
                    <a:pt x="25081" y="1095535"/>
                  </a:lnTo>
                  <a:lnTo>
                    <a:pt x="43658" y="1136028"/>
                  </a:lnTo>
                  <a:lnTo>
                    <a:pt x="66760" y="1173744"/>
                  </a:lnTo>
                  <a:lnTo>
                    <a:pt x="94040" y="1208331"/>
                  </a:lnTo>
                  <a:lnTo>
                    <a:pt x="125147" y="1239442"/>
                  </a:lnTo>
                  <a:lnTo>
                    <a:pt x="159733" y="1266725"/>
                  </a:lnTo>
                  <a:lnTo>
                    <a:pt x="197448" y="1289831"/>
                  </a:lnTo>
                  <a:lnTo>
                    <a:pt x="237943" y="1308412"/>
                  </a:lnTo>
                  <a:lnTo>
                    <a:pt x="280869" y="1322116"/>
                  </a:lnTo>
                  <a:lnTo>
                    <a:pt x="325877" y="1330595"/>
                  </a:lnTo>
                  <a:lnTo>
                    <a:pt x="372617" y="1333500"/>
                  </a:lnTo>
                  <a:lnTo>
                    <a:pt x="419358" y="1330595"/>
                  </a:lnTo>
                  <a:lnTo>
                    <a:pt x="464366" y="1322116"/>
                  </a:lnTo>
                  <a:lnTo>
                    <a:pt x="507292" y="1308412"/>
                  </a:lnTo>
                  <a:lnTo>
                    <a:pt x="547787" y="1289831"/>
                  </a:lnTo>
                  <a:lnTo>
                    <a:pt x="585502" y="1266725"/>
                  </a:lnTo>
                  <a:lnTo>
                    <a:pt x="620088" y="1239442"/>
                  </a:lnTo>
                  <a:lnTo>
                    <a:pt x="651195" y="1208331"/>
                  </a:lnTo>
                  <a:lnTo>
                    <a:pt x="678475" y="1173744"/>
                  </a:lnTo>
                  <a:lnTo>
                    <a:pt x="701577" y="1136028"/>
                  </a:lnTo>
                  <a:lnTo>
                    <a:pt x="720154" y="1095535"/>
                  </a:lnTo>
                  <a:lnTo>
                    <a:pt x="733855" y="1052613"/>
                  </a:lnTo>
                  <a:lnTo>
                    <a:pt x="742332" y="1007612"/>
                  </a:lnTo>
                  <a:lnTo>
                    <a:pt x="745235" y="960882"/>
                  </a:lnTo>
                  <a:lnTo>
                    <a:pt x="745235" y="372618"/>
                  </a:lnTo>
                  <a:lnTo>
                    <a:pt x="742332" y="325887"/>
                  </a:lnTo>
                  <a:lnTo>
                    <a:pt x="733855" y="280886"/>
                  </a:lnTo>
                  <a:lnTo>
                    <a:pt x="720154" y="237964"/>
                  </a:lnTo>
                  <a:lnTo>
                    <a:pt x="701577" y="197471"/>
                  </a:lnTo>
                  <a:lnTo>
                    <a:pt x="678475" y="159755"/>
                  </a:lnTo>
                  <a:lnTo>
                    <a:pt x="651195" y="125168"/>
                  </a:lnTo>
                  <a:lnTo>
                    <a:pt x="620088" y="94057"/>
                  </a:lnTo>
                  <a:lnTo>
                    <a:pt x="585502" y="66774"/>
                  </a:lnTo>
                  <a:lnTo>
                    <a:pt x="547787" y="43668"/>
                  </a:lnTo>
                  <a:lnTo>
                    <a:pt x="507292" y="25087"/>
                  </a:lnTo>
                  <a:lnTo>
                    <a:pt x="464366" y="11383"/>
                  </a:lnTo>
                  <a:lnTo>
                    <a:pt x="419358" y="2904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767" y="3006852"/>
              <a:ext cx="745490" cy="1333500"/>
            </a:xfrm>
            <a:custGeom>
              <a:avLst/>
              <a:gdLst/>
              <a:ahLst/>
              <a:cxnLst/>
              <a:rect l="l" t="t" r="r" b="b"/>
              <a:pathLst>
                <a:path w="745490" h="1333500">
                  <a:moveTo>
                    <a:pt x="372617" y="0"/>
                  </a:moveTo>
                  <a:lnTo>
                    <a:pt x="419358" y="2904"/>
                  </a:lnTo>
                  <a:lnTo>
                    <a:pt x="464366" y="11383"/>
                  </a:lnTo>
                  <a:lnTo>
                    <a:pt x="507292" y="25087"/>
                  </a:lnTo>
                  <a:lnTo>
                    <a:pt x="547787" y="43668"/>
                  </a:lnTo>
                  <a:lnTo>
                    <a:pt x="585502" y="66774"/>
                  </a:lnTo>
                  <a:lnTo>
                    <a:pt x="620088" y="94057"/>
                  </a:lnTo>
                  <a:lnTo>
                    <a:pt x="651195" y="125168"/>
                  </a:lnTo>
                  <a:lnTo>
                    <a:pt x="678475" y="159755"/>
                  </a:lnTo>
                  <a:lnTo>
                    <a:pt x="701577" y="197471"/>
                  </a:lnTo>
                  <a:lnTo>
                    <a:pt x="720154" y="237964"/>
                  </a:lnTo>
                  <a:lnTo>
                    <a:pt x="733855" y="280886"/>
                  </a:lnTo>
                  <a:lnTo>
                    <a:pt x="742332" y="325887"/>
                  </a:lnTo>
                  <a:lnTo>
                    <a:pt x="745235" y="372618"/>
                  </a:lnTo>
                  <a:lnTo>
                    <a:pt x="745235" y="960882"/>
                  </a:lnTo>
                  <a:lnTo>
                    <a:pt x="742332" y="1007612"/>
                  </a:lnTo>
                  <a:lnTo>
                    <a:pt x="733855" y="1052613"/>
                  </a:lnTo>
                  <a:lnTo>
                    <a:pt x="720154" y="1095535"/>
                  </a:lnTo>
                  <a:lnTo>
                    <a:pt x="701577" y="1136028"/>
                  </a:lnTo>
                  <a:lnTo>
                    <a:pt x="678475" y="1173744"/>
                  </a:lnTo>
                  <a:lnTo>
                    <a:pt x="651195" y="1208331"/>
                  </a:lnTo>
                  <a:lnTo>
                    <a:pt x="620088" y="1239442"/>
                  </a:lnTo>
                  <a:lnTo>
                    <a:pt x="585502" y="1266725"/>
                  </a:lnTo>
                  <a:lnTo>
                    <a:pt x="547787" y="1289831"/>
                  </a:lnTo>
                  <a:lnTo>
                    <a:pt x="507292" y="1308412"/>
                  </a:lnTo>
                  <a:lnTo>
                    <a:pt x="464366" y="1322116"/>
                  </a:lnTo>
                  <a:lnTo>
                    <a:pt x="419358" y="1330595"/>
                  </a:lnTo>
                  <a:lnTo>
                    <a:pt x="372617" y="1333500"/>
                  </a:lnTo>
                  <a:lnTo>
                    <a:pt x="325877" y="1330595"/>
                  </a:lnTo>
                  <a:lnTo>
                    <a:pt x="280869" y="1322116"/>
                  </a:lnTo>
                  <a:lnTo>
                    <a:pt x="237943" y="1308412"/>
                  </a:lnTo>
                  <a:lnTo>
                    <a:pt x="197448" y="1289831"/>
                  </a:lnTo>
                  <a:lnTo>
                    <a:pt x="159733" y="1266725"/>
                  </a:lnTo>
                  <a:lnTo>
                    <a:pt x="125147" y="1239442"/>
                  </a:lnTo>
                  <a:lnTo>
                    <a:pt x="94040" y="1208331"/>
                  </a:lnTo>
                  <a:lnTo>
                    <a:pt x="66760" y="1173744"/>
                  </a:lnTo>
                  <a:lnTo>
                    <a:pt x="43658" y="1136028"/>
                  </a:lnTo>
                  <a:lnTo>
                    <a:pt x="25081" y="1095535"/>
                  </a:lnTo>
                  <a:lnTo>
                    <a:pt x="11380" y="1052613"/>
                  </a:lnTo>
                  <a:lnTo>
                    <a:pt x="2903" y="1007612"/>
                  </a:lnTo>
                  <a:lnTo>
                    <a:pt x="0" y="960882"/>
                  </a:lnTo>
                  <a:lnTo>
                    <a:pt x="0" y="372618"/>
                  </a:lnTo>
                  <a:lnTo>
                    <a:pt x="2903" y="325887"/>
                  </a:lnTo>
                  <a:lnTo>
                    <a:pt x="11380" y="280886"/>
                  </a:lnTo>
                  <a:lnTo>
                    <a:pt x="25081" y="237964"/>
                  </a:lnTo>
                  <a:lnTo>
                    <a:pt x="43658" y="197471"/>
                  </a:lnTo>
                  <a:lnTo>
                    <a:pt x="66760" y="159755"/>
                  </a:lnTo>
                  <a:lnTo>
                    <a:pt x="94040" y="125168"/>
                  </a:lnTo>
                  <a:lnTo>
                    <a:pt x="125147" y="94057"/>
                  </a:lnTo>
                  <a:lnTo>
                    <a:pt x="159733" y="66774"/>
                  </a:lnTo>
                  <a:lnTo>
                    <a:pt x="197448" y="43668"/>
                  </a:lnTo>
                  <a:lnTo>
                    <a:pt x="237943" y="25087"/>
                  </a:lnTo>
                  <a:lnTo>
                    <a:pt x="280869" y="11383"/>
                  </a:lnTo>
                  <a:lnTo>
                    <a:pt x="325877" y="2904"/>
                  </a:lnTo>
                  <a:lnTo>
                    <a:pt x="372617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075" y="3236975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70">
                  <a:moveTo>
                    <a:pt x="194309" y="0"/>
                  </a:move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695706"/>
                  </a:lnTo>
                  <a:lnTo>
                    <a:pt x="5131" y="740259"/>
                  </a:lnTo>
                  <a:lnTo>
                    <a:pt x="19749" y="781158"/>
                  </a:lnTo>
                  <a:lnTo>
                    <a:pt x="42687" y="817237"/>
                  </a:lnTo>
                  <a:lnTo>
                    <a:pt x="72778" y="847328"/>
                  </a:lnTo>
                  <a:lnTo>
                    <a:pt x="108857" y="870266"/>
                  </a:lnTo>
                  <a:lnTo>
                    <a:pt x="149756" y="884884"/>
                  </a:lnTo>
                  <a:lnTo>
                    <a:pt x="194309" y="890016"/>
                  </a:lnTo>
                  <a:lnTo>
                    <a:pt x="238863" y="884884"/>
                  </a:lnTo>
                  <a:lnTo>
                    <a:pt x="279762" y="870266"/>
                  </a:lnTo>
                  <a:lnTo>
                    <a:pt x="315841" y="847328"/>
                  </a:lnTo>
                  <a:lnTo>
                    <a:pt x="345932" y="817237"/>
                  </a:lnTo>
                  <a:lnTo>
                    <a:pt x="368870" y="781158"/>
                  </a:lnTo>
                  <a:lnTo>
                    <a:pt x="383488" y="740259"/>
                  </a:lnTo>
                  <a:lnTo>
                    <a:pt x="388620" y="695706"/>
                  </a:lnTo>
                  <a:lnTo>
                    <a:pt x="388620" y="194310"/>
                  </a:lnTo>
                  <a:lnTo>
                    <a:pt x="383488" y="149756"/>
                  </a:lnTo>
                  <a:lnTo>
                    <a:pt x="368870" y="108857"/>
                  </a:lnTo>
                  <a:lnTo>
                    <a:pt x="345932" y="72778"/>
                  </a:lnTo>
                  <a:lnTo>
                    <a:pt x="315841" y="42687"/>
                  </a:lnTo>
                  <a:lnTo>
                    <a:pt x="279762" y="19749"/>
                  </a:lnTo>
                  <a:lnTo>
                    <a:pt x="238863" y="5131"/>
                  </a:lnTo>
                  <a:lnTo>
                    <a:pt x="194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075" y="3236975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70">
                  <a:moveTo>
                    <a:pt x="194309" y="0"/>
                  </a:moveTo>
                  <a:lnTo>
                    <a:pt x="238863" y="5131"/>
                  </a:lnTo>
                  <a:lnTo>
                    <a:pt x="279762" y="19749"/>
                  </a:lnTo>
                  <a:lnTo>
                    <a:pt x="315841" y="42687"/>
                  </a:lnTo>
                  <a:lnTo>
                    <a:pt x="345932" y="72778"/>
                  </a:lnTo>
                  <a:lnTo>
                    <a:pt x="368870" y="108857"/>
                  </a:lnTo>
                  <a:lnTo>
                    <a:pt x="383488" y="149756"/>
                  </a:lnTo>
                  <a:lnTo>
                    <a:pt x="388620" y="194310"/>
                  </a:lnTo>
                  <a:lnTo>
                    <a:pt x="388620" y="695706"/>
                  </a:lnTo>
                  <a:lnTo>
                    <a:pt x="383488" y="740259"/>
                  </a:lnTo>
                  <a:lnTo>
                    <a:pt x="368870" y="781158"/>
                  </a:lnTo>
                  <a:lnTo>
                    <a:pt x="345932" y="817237"/>
                  </a:lnTo>
                  <a:lnTo>
                    <a:pt x="315841" y="847328"/>
                  </a:lnTo>
                  <a:lnTo>
                    <a:pt x="279762" y="870266"/>
                  </a:lnTo>
                  <a:lnTo>
                    <a:pt x="238863" y="884884"/>
                  </a:lnTo>
                  <a:lnTo>
                    <a:pt x="194309" y="890016"/>
                  </a:lnTo>
                  <a:lnTo>
                    <a:pt x="149756" y="884884"/>
                  </a:lnTo>
                  <a:lnTo>
                    <a:pt x="108857" y="870266"/>
                  </a:lnTo>
                  <a:lnTo>
                    <a:pt x="72778" y="847328"/>
                  </a:lnTo>
                  <a:lnTo>
                    <a:pt x="42687" y="817237"/>
                  </a:lnTo>
                  <a:lnTo>
                    <a:pt x="19749" y="781158"/>
                  </a:lnTo>
                  <a:lnTo>
                    <a:pt x="5131" y="740259"/>
                  </a:lnTo>
                  <a:lnTo>
                    <a:pt x="0" y="695706"/>
                  </a:lnTo>
                  <a:lnTo>
                    <a:pt x="0" y="194310"/>
                  </a:ln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09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179" y="2369819"/>
              <a:ext cx="253365" cy="1210310"/>
            </a:xfrm>
            <a:custGeom>
              <a:avLst/>
              <a:gdLst/>
              <a:ahLst/>
              <a:cxnLst/>
              <a:rect l="l" t="t" r="r" b="b"/>
              <a:pathLst>
                <a:path w="253365" h="1210310">
                  <a:moveTo>
                    <a:pt x="126492" y="0"/>
                  </a:moveTo>
                  <a:lnTo>
                    <a:pt x="77254" y="9941"/>
                  </a:lnTo>
                  <a:lnTo>
                    <a:pt x="37047" y="37052"/>
                  </a:lnTo>
                  <a:lnTo>
                    <a:pt x="9939" y="77259"/>
                  </a:lnTo>
                  <a:lnTo>
                    <a:pt x="0" y="126491"/>
                  </a:lnTo>
                  <a:lnTo>
                    <a:pt x="0" y="1083564"/>
                  </a:lnTo>
                  <a:lnTo>
                    <a:pt x="9939" y="1132796"/>
                  </a:lnTo>
                  <a:lnTo>
                    <a:pt x="37047" y="1173003"/>
                  </a:lnTo>
                  <a:lnTo>
                    <a:pt x="77254" y="1200114"/>
                  </a:lnTo>
                  <a:lnTo>
                    <a:pt x="126492" y="1210055"/>
                  </a:lnTo>
                  <a:lnTo>
                    <a:pt x="175729" y="1200114"/>
                  </a:lnTo>
                  <a:lnTo>
                    <a:pt x="215936" y="1173003"/>
                  </a:lnTo>
                  <a:lnTo>
                    <a:pt x="243044" y="1132796"/>
                  </a:lnTo>
                  <a:lnTo>
                    <a:pt x="252983" y="1083564"/>
                  </a:lnTo>
                  <a:lnTo>
                    <a:pt x="252983" y="126491"/>
                  </a:lnTo>
                  <a:lnTo>
                    <a:pt x="243044" y="77259"/>
                  </a:lnTo>
                  <a:lnTo>
                    <a:pt x="215936" y="37052"/>
                  </a:lnTo>
                  <a:lnTo>
                    <a:pt x="175729" y="994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179" y="2369819"/>
              <a:ext cx="253365" cy="1210310"/>
            </a:xfrm>
            <a:custGeom>
              <a:avLst/>
              <a:gdLst/>
              <a:ahLst/>
              <a:cxnLst/>
              <a:rect l="l" t="t" r="r" b="b"/>
              <a:pathLst>
                <a:path w="253365" h="1210310">
                  <a:moveTo>
                    <a:pt x="126492" y="0"/>
                  </a:moveTo>
                  <a:lnTo>
                    <a:pt x="175729" y="9941"/>
                  </a:lnTo>
                  <a:lnTo>
                    <a:pt x="215936" y="37052"/>
                  </a:lnTo>
                  <a:lnTo>
                    <a:pt x="243044" y="77259"/>
                  </a:lnTo>
                  <a:lnTo>
                    <a:pt x="252983" y="126491"/>
                  </a:lnTo>
                  <a:lnTo>
                    <a:pt x="252983" y="1083564"/>
                  </a:lnTo>
                  <a:lnTo>
                    <a:pt x="243044" y="1132796"/>
                  </a:lnTo>
                  <a:lnTo>
                    <a:pt x="215936" y="1173003"/>
                  </a:lnTo>
                  <a:lnTo>
                    <a:pt x="175729" y="1200114"/>
                  </a:lnTo>
                  <a:lnTo>
                    <a:pt x="126492" y="1210055"/>
                  </a:lnTo>
                  <a:lnTo>
                    <a:pt x="77254" y="1200114"/>
                  </a:lnTo>
                  <a:lnTo>
                    <a:pt x="37047" y="1173003"/>
                  </a:lnTo>
                  <a:lnTo>
                    <a:pt x="9939" y="1132796"/>
                  </a:lnTo>
                  <a:lnTo>
                    <a:pt x="0" y="1083564"/>
                  </a:lnTo>
                  <a:lnTo>
                    <a:pt x="0" y="126491"/>
                  </a:lnTo>
                  <a:lnTo>
                    <a:pt x="9939" y="77259"/>
                  </a:lnTo>
                  <a:lnTo>
                    <a:pt x="37047" y="37052"/>
                  </a:lnTo>
                  <a:lnTo>
                    <a:pt x="77254" y="9941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0623" y="4434840"/>
              <a:ext cx="745490" cy="1301750"/>
            </a:xfrm>
            <a:custGeom>
              <a:avLst/>
              <a:gdLst/>
              <a:ahLst/>
              <a:cxnLst/>
              <a:rect l="l" t="t" r="r" b="b"/>
              <a:pathLst>
                <a:path w="745490" h="1301750">
                  <a:moveTo>
                    <a:pt x="372618" y="0"/>
                  </a:moveTo>
                  <a:lnTo>
                    <a:pt x="325877" y="2904"/>
                  </a:lnTo>
                  <a:lnTo>
                    <a:pt x="280869" y="11383"/>
                  </a:lnTo>
                  <a:lnTo>
                    <a:pt x="237943" y="25087"/>
                  </a:lnTo>
                  <a:lnTo>
                    <a:pt x="197448" y="43668"/>
                  </a:lnTo>
                  <a:lnTo>
                    <a:pt x="159733" y="66774"/>
                  </a:lnTo>
                  <a:lnTo>
                    <a:pt x="125147" y="94057"/>
                  </a:lnTo>
                  <a:lnTo>
                    <a:pt x="94040" y="125168"/>
                  </a:lnTo>
                  <a:lnTo>
                    <a:pt x="66760" y="159755"/>
                  </a:lnTo>
                  <a:lnTo>
                    <a:pt x="43658" y="197471"/>
                  </a:lnTo>
                  <a:lnTo>
                    <a:pt x="25081" y="237964"/>
                  </a:lnTo>
                  <a:lnTo>
                    <a:pt x="11380" y="280886"/>
                  </a:lnTo>
                  <a:lnTo>
                    <a:pt x="2903" y="325887"/>
                  </a:lnTo>
                  <a:lnTo>
                    <a:pt x="0" y="372618"/>
                  </a:lnTo>
                  <a:lnTo>
                    <a:pt x="0" y="928878"/>
                  </a:lnTo>
                  <a:lnTo>
                    <a:pt x="2903" y="975608"/>
                  </a:lnTo>
                  <a:lnTo>
                    <a:pt x="11380" y="1020609"/>
                  </a:lnTo>
                  <a:lnTo>
                    <a:pt x="25081" y="1063531"/>
                  </a:lnTo>
                  <a:lnTo>
                    <a:pt x="43658" y="1104024"/>
                  </a:lnTo>
                  <a:lnTo>
                    <a:pt x="66760" y="1141740"/>
                  </a:lnTo>
                  <a:lnTo>
                    <a:pt x="94040" y="1176327"/>
                  </a:lnTo>
                  <a:lnTo>
                    <a:pt x="125147" y="1207438"/>
                  </a:lnTo>
                  <a:lnTo>
                    <a:pt x="159733" y="1234721"/>
                  </a:lnTo>
                  <a:lnTo>
                    <a:pt x="197448" y="1257827"/>
                  </a:lnTo>
                  <a:lnTo>
                    <a:pt x="237943" y="1276408"/>
                  </a:lnTo>
                  <a:lnTo>
                    <a:pt x="280869" y="1290112"/>
                  </a:lnTo>
                  <a:lnTo>
                    <a:pt x="325877" y="1298591"/>
                  </a:lnTo>
                  <a:lnTo>
                    <a:pt x="372618" y="1301496"/>
                  </a:lnTo>
                  <a:lnTo>
                    <a:pt x="419358" y="1298591"/>
                  </a:lnTo>
                  <a:lnTo>
                    <a:pt x="464366" y="1290112"/>
                  </a:lnTo>
                  <a:lnTo>
                    <a:pt x="507292" y="1276408"/>
                  </a:lnTo>
                  <a:lnTo>
                    <a:pt x="547787" y="1257827"/>
                  </a:lnTo>
                  <a:lnTo>
                    <a:pt x="585502" y="1234721"/>
                  </a:lnTo>
                  <a:lnTo>
                    <a:pt x="620088" y="1207438"/>
                  </a:lnTo>
                  <a:lnTo>
                    <a:pt x="651195" y="1176327"/>
                  </a:lnTo>
                  <a:lnTo>
                    <a:pt x="678475" y="1141740"/>
                  </a:lnTo>
                  <a:lnTo>
                    <a:pt x="701577" y="1104024"/>
                  </a:lnTo>
                  <a:lnTo>
                    <a:pt x="720154" y="1063531"/>
                  </a:lnTo>
                  <a:lnTo>
                    <a:pt x="733855" y="1020609"/>
                  </a:lnTo>
                  <a:lnTo>
                    <a:pt x="742332" y="975608"/>
                  </a:lnTo>
                  <a:lnTo>
                    <a:pt x="745236" y="928878"/>
                  </a:lnTo>
                  <a:lnTo>
                    <a:pt x="745236" y="372618"/>
                  </a:lnTo>
                  <a:lnTo>
                    <a:pt x="742332" y="325887"/>
                  </a:lnTo>
                  <a:lnTo>
                    <a:pt x="733855" y="280886"/>
                  </a:lnTo>
                  <a:lnTo>
                    <a:pt x="720154" y="237964"/>
                  </a:lnTo>
                  <a:lnTo>
                    <a:pt x="701577" y="197471"/>
                  </a:lnTo>
                  <a:lnTo>
                    <a:pt x="678475" y="159755"/>
                  </a:lnTo>
                  <a:lnTo>
                    <a:pt x="651195" y="125168"/>
                  </a:lnTo>
                  <a:lnTo>
                    <a:pt x="620088" y="94057"/>
                  </a:lnTo>
                  <a:lnTo>
                    <a:pt x="585502" y="66774"/>
                  </a:lnTo>
                  <a:lnTo>
                    <a:pt x="547787" y="43668"/>
                  </a:lnTo>
                  <a:lnTo>
                    <a:pt x="507292" y="25087"/>
                  </a:lnTo>
                  <a:lnTo>
                    <a:pt x="464366" y="11383"/>
                  </a:lnTo>
                  <a:lnTo>
                    <a:pt x="419358" y="2904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0623" y="4434840"/>
              <a:ext cx="745490" cy="1301750"/>
            </a:xfrm>
            <a:custGeom>
              <a:avLst/>
              <a:gdLst/>
              <a:ahLst/>
              <a:cxnLst/>
              <a:rect l="l" t="t" r="r" b="b"/>
              <a:pathLst>
                <a:path w="745490" h="1301750">
                  <a:moveTo>
                    <a:pt x="372618" y="0"/>
                  </a:moveTo>
                  <a:lnTo>
                    <a:pt x="419358" y="2904"/>
                  </a:lnTo>
                  <a:lnTo>
                    <a:pt x="464366" y="11383"/>
                  </a:lnTo>
                  <a:lnTo>
                    <a:pt x="507292" y="25087"/>
                  </a:lnTo>
                  <a:lnTo>
                    <a:pt x="547787" y="43668"/>
                  </a:lnTo>
                  <a:lnTo>
                    <a:pt x="585502" y="66774"/>
                  </a:lnTo>
                  <a:lnTo>
                    <a:pt x="620088" y="94057"/>
                  </a:lnTo>
                  <a:lnTo>
                    <a:pt x="651195" y="125168"/>
                  </a:lnTo>
                  <a:lnTo>
                    <a:pt x="678475" y="159755"/>
                  </a:lnTo>
                  <a:lnTo>
                    <a:pt x="701577" y="197471"/>
                  </a:lnTo>
                  <a:lnTo>
                    <a:pt x="720154" y="237964"/>
                  </a:lnTo>
                  <a:lnTo>
                    <a:pt x="733855" y="280886"/>
                  </a:lnTo>
                  <a:lnTo>
                    <a:pt x="742332" y="325887"/>
                  </a:lnTo>
                  <a:lnTo>
                    <a:pt x="745236" y="372618"/>
                  </a:lnTo>
                  <a:lnTo>
                    <a:pt x="745236" y="928878"/>
                  </a:lnTo>
                  <a:lnTo>
                    <a:pt x="742332" y="975608"/>
                  </a:lnTo>
                  <a:lnTo>
                    <a:pt x="733855" y="1020609"/>
                  </a:lnTo>
                  <a:lnTo>
                    <a:pt x="720154" y="1063531"/>
                  </a:lnTo>
                  <a:lnTo>
                    <a:pt x="701577" y="1104024"/>
                  </a:lnTo>
                  <a:lnTo>
                    <a:pt x="678475" y="1141740"/>
                  </a:lnTo>
                  <a:lnTo>
                    <a:pt x="651195" y="1176327"/>
                  </a:lnTo>
                  <a:lnTo>
                    <a:pt x="620088" y="1207438"/>
                  </a:lnTo>
                  <a:lnTo>
                    <a:pt x="585502" y="1234721"/>
                  </a:lnTo>
                  <a:lnTo>
                    <a:pt x="547787" y="1257827"/>
                  </a:lnTo>
                  <a:lnTo>
                    <a:pt x="507292" y="1276408"/>
                  </a:lnTo>
                  <a:lnTo>
                    <a:pt x="464366" y="1290112"/>
                  </a:lnTo>
                  <a:lnTo>
                    <a:pt x="419358" y="1298591"/>
                  </a:lnTo>
                  <a:lnTo>
                    <a:pt x="372618" y="1301496"/>
                  </a:lnTo>
                  <a:lnTo>
                    <a:pt x="325877" y="1298591"/>
                  </a:lnTo>
                  <a:lnTo>
                    <a:pt x="280869" y="1290112"/>
                  </a:lnTo>
                  <a:lnTo>
                    <a:pt x="237943" y="1276408"/>
                  </a:lnTo>
                  <a:lnTo>
                    <a:pt x="197448" y="1257827"/>
                  </a:lnTo>
                  <a:lnTo>
                    <a:pt x="159733" y="1234721"/>
                  </a:lnTo>
                  <a:lnTo>
                    <a:pt x="125147" y="1207438"/>
                  </a:lnTo>
                  <a:lnTo>
                    <a:pt x="94040" y="1176327"/>
                  </a:lnTo>
                  <a:lnTo>
                    <a:pt x="66760" y="1141740"/>
                  </a:lnTo>
                  <a:lnTo>
                    <a:pt x="43658" y="1104024"/>
                  </a:lnTo>
                  <a:lnTo>
                    <a:pt x="25081" y="1063531"/>
                  </a:lnTo>
                  <a:lnTo>
                    <a:pt x="11380" y="1020609"/>
                  </a:lnTo>
                  <a:lnTo>
                    <a:pt x="2903" y="975608"/>
                  </a:lnTo>
                  <a:lnTo>
                    <a:pt x="0" y="928878"/>
                  </a:lnTo>
                  <a:lnTo>
                    <a:pt x="0" y="372618"/>
                  </a:lnTo>
                  <a:lnTo>
                    <a:pt x="2903" y="325887"/>
                  </a:lnTo>
                  <a:lnTo>
                    <a:pt x="11380" y="280886"/>
                  </a:lnTo>
                  <a:lnTo>
                    <a:pt x="25081" y="237964"/>
                  </a:lnTo>
                  <a:lnTo>
                    <a:pt x="43658" y="197471"/>
                  </a:lnTo>
                  <a:lnTo>
                    <a:pt x="66760" y="159755"/>
                  </a:lnTo>
                  <a:lnTo>
                    <a:pt x="94040" y="125168"/>
                  </a:lnTo>
                  <a:lnTo>
                    <a:pt x="125147" y="94057"/>
                  </a:lnTo>
                  <a:lnTo>
                    <a:pt x="159733" y="66774"/>
                  </a:lnTo>
                  <a:lnTo>
                    <a:pt x="197448" y="43668"/>
                  </a:lnTo>
                  <a:lnTo>
                    <a:pt x="237943" y="25087"/>
                  </a:lnTo>
                  <a:lnTo>
                    <a:pt x="280869" y="11383"/>
                  </a:lnTo>
                  <a:lnTo>
                    <a:pt x="325877" y="2904"/>
                  </a:lnTo>
                  <a:lnTo>
                    <a:pt x="372618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931" y="4646675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70">
                  <a:moveTo>
                    <a:pt x="194310" y="0"/>
                  </a:move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695706"/>
                  </a:lnTo>
                  <a:lnTo>
                    <a:pt x="5131" y="740259"/>
                  </a:lnTo>
                  <a:lnTo>
                    <a:pt x="19749" y="781158"/>
                  </a:lnTo>
                  <a:lnTo>
                    <a:pt x="42687" y="817237"/>
                  </a:lnTo>
                  <a:lnTo>
                    <a:pt x="72778" y="847328"/>
                  </a:lnTo>
                  <a:lnTo>
                    <a:pt x="108857" y="870266"/>
                  </a:lnTo>
                  <a:lnTo>
                    <a:pt x="149756" y="884884"/>
                  </a:lnTo>
                  <a:lnTo>
                    <a:pt x="194310" y="890016"/>
                  </a:lnTo>
                  <a:lnTo>
                    <a:pt x="238863" y="884884"/>
                  </a:lnTo>
                  <a:lnTo>
                    <a:pt x="279762" y="870266"/>
                  </a:lnTo>
                  <a:lnTo>
                    <a:pt x="315841" y="847328"/>
                  </a:lnTo>
                  <a:lnTo>
                    <a:pt x="345932" y="817237"/>
                  </a:lnTo>
                  <a:lnTo>
                    <a:pt x="368870" y="781158"/>
                  </a:lnTo>
                  <a:lnTo>
                    <a:pt x="383488" y="740259"/>
                  </a:lnTo>
                  <a:lnTo>
                    <a:pt x="388620" y="695706"/>
                  </a:lnTo>
                  <a:lnTo>
                    <a:pt x="388620" y="194310"/>
                  </a:lnTo>
                  <a:lnTo>
                    <a:pt x="383488" y="149756"/>
                  </a:lnTo>
                  <a:lnTo>
                    <a:pt x="368870" y="108857"/>
                  </a:lnTo>
                  <a:lnTo>
                    <a:pt x="345932" y="72778"/>
                  </a:lnTo>
                  <a:lnTo>
                    <a:pt x="315841" y="42687"/>
                  </a:lnTo>
                  <a:lnTo>
                    <a:pt x="279762" y="19749"/>
                  </a:lnTo>
                  <a:lnTo>
                    <a:pt x="238863" y="513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931" y="4646675"/>
              <a:ext cx="388620" cy="890269"/>
            </a:xfrm>
            <a:custGeom>
              <a:avLst/>
              <a:gdLst/>
              <a:ahLst/>
              <a:cxnLst/>
              <a:rect l="l" t="t" r="r" b="b"/>
              <a:pathLst>
                <a:path w="388619" h="890270">
                  <a:moveTo>
                    <a:pt x="194310" y="0"/>
                  </a:moveTo>
                  <a:lnTo>
                    <a:pt x="238863" y="5131"/>
                  </a:lnTo>
                  <a:lnTo>
                    <a:pt x="279762" y="19749"/>
                  </a:lnTo>
                  <a:lnTo>
                    <a:pt x="315841" y="42687"/>
                  </a:lnTo>
                  <a:lnTo>
                    <a:pt x="345932" y="72778"/>
                  </a:lnTo>
                  <a:lnTo>
                    <a:pt x="368870" y="108857"/>
                  </a:lnTo>
                  <a:lnTo>
                    <a:pt x="383488" y="149756"/>
                  </a:lnTo>
                  <a:lnTo>
                    <a:pt x="388620" y="194310"/>
                  </a:lnTo>
                  <a:lnTo>
                    <a:pt x="388620" y="695706"/>
                  </a:lnTo>
                  <a:lnTo>
                    <a:pt x="383488" y="740259"/>
                  </a:lnTo>
                  <a:lnTo>
                    <a:pt x="368870" y="781158"/>
                  </a:lnTo>
                  <a:lnTo>
                    <a:pt x="345932" y="817237"/>
                  </a:lnTo>
                  <a:lnTo>
                    <a:pt x="315841" y="847328"/>
                  </a:lnTo>
                  <a:lnTo>
                    <a:pt x="279762" y="870266"/>
                  </a:lnTo>
                  <a:lnTo>
                    <a:pt x="238863" y="884884"/>
                  </a:lnTo>
                  <a:lnTo>
                    <a:pt x="194310" y="890016"/>
                  </a:lnTo>
                  <a:lnTo>
                    <a:pt x="149756" y="884884"/>
                  </a:lnTo>
                  <a:lnTo>
                    <a:pt x="108857" y="870266"/>
                  </a:lnTo>
                  <a:lnTo>
                    <a:pt x="72778" y="847328"/>
                  </a:lnTo>
                  <a:lnTo>
                    <a:pt x="42687" y="817237"/>
                  </a:lnTo>
                  <a:lnTo>
                    <a:pt x="19749" y="781158"/>
                  </a:lnTo>
                  <a:lnTo>
                    <a:pt x="5131" y="740259"/>
                  </a:lnTo>
                  <a:lnTo>
                    <a:pt x="0" y="695706"/>
                  </a:lnTo>
                  <a:lnTo>
                    <a:pt x="0" y="194310"/>
                  </a:ln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10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036" y="3779519"/>
              <a:ext cx="253365" cy="1210310"/>
            </a:xfrm>
            <a:custGeom>
              <a:avLst/>
              <a:gdLst/>
              <a:ahLst/>
              <a:cxnLst/>
              <a:rect l="l" t="t" r="r" b="b"/>
              <a:pathLst>
                <a:path w="253365" h="1210310">
                  <a:moveTo>
                    <a:pt x="126492" y="0"/>
                  </a:moveTo>
                  <a:lnTo>
                    <a:pt x="77254" y="9941"/>
                  </a:lnTo>
                  <a:lnTo>
                    <a:pt x="37047" y="37052"/>
                  </a:lnTo>
                  <a:lnTo>
                    <a:pt x="9939" y="77259"/>
                  </a:lnTo>
                  <a:lnTo>
                    <a:pt x="0" y="126491"/>
                  </a:lnTo>
                  <a:lnTo>
                    <a:pt x="0" y="1083563"/>
                  </a:lnTo>
                  <a:lnTo>
                    <a:pt x="9939" y="1132796"/>
                  </a:lnTo>
                  <a:lnTo>
                    <a:pt x="37047" y="1173003"/>
                  </a:lnTo>
                  <a:lnTo>
                    <a:pt x="77254" y="1200114"/>
                  </a:lnTo>
                  <a:lnTo>
                    <a:pt x="126492" y="1210055"/>
                  </a:lnTo>
                  <a:lnTo>
                    <a:pt x="175729" y="1200114"/>
                  </a:lnTo>
                  <a:lnTo>
                    <a:pt x="215936" y="1173003"/>
                  </a:lnTo>
                  <a:lnTo>
                    <a:pt x="243044" y="1132796"/>
                  </a:lnTo>
                  <a:lnTo>
                    <a:pt x="252983" y="1083563"/>
                  </a:lnTo>
                  <a:lnTo>
                    <a:pt x="252983" y="126491"/>
                  </a:lnTo>
                  <a:lnTo>
                    <a:pt x="243044" y="77259"/>
                  </a:lnTo>
                  <a:lnTo>
                    <a:pt x="215936" y="37052"/>
                  </a:lnTo>
                  <a:lnTo>
                    <a:pt x="175729" y="994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9036" y="3779519"/>
              <a:ext cx="253365" cy="1210310"/>
            </a:xfrm>
            <a:custGeom>
              <a:avLst/>
              <a:gdLst/>
              <a:ahLst/>
              <a:cxnLst/>
              <a:rect l="l" t="t" r="r" b="b"/>
              <a:pathLst>
                <a:path w="253365" h="1210310">
                  <a:moveTo>
                    <a:pt x="126492" y="0"/>
                  </a:moveTo>
                  <a:lnTo>
                    <a:pt x="175729" y="9941"/>
                  </a:lnTo>
                  <a:lnTo>
                    <a:pt x="215936" y="37052"/>
                  </a:lnTo>
                  <a:lnTo>
                    <a:pt x="243044" y="77259"/>
                  </a:lnTo>
                  <a:lnTo>
                    <a:pt x="252983" y="126491"/>
                  </a:lnTo>
                  <a:lnTo>
                    <a:pt x="252983" y="1083563"/>
                  </a:lnTo>
                  <a:lnTo>
                    <a:pt x="243044" y="1132796"/>
                  </a:lnTo>
                  <a:lnTo>
                    <a:pt x="215936" y="1173003"/>
                  </a:lnTo>
                  <a:lnTo>
                    <a:pt x="175729" y="1200114"/>
                  </a:lnTo>
                  <a:lnTo>
                    <a:pt x="126492" y="1210055"/>
                  </a:lnTo>
                  <a:lnTo>
                    <a:pt x="77254" y="1200114"/>
                  </a:lnTo>
                  <a:lnTo>
                    <a:pt x="37047" y="1173003"/>
                  </a:lnTo>
                  <a:lnTo>
                    <a:pt x="9939" y="1132796"/>
                  </a:lnTo>
                  <a:lnTo>
                    <a:pt x="0" y="1083563"/>
                  </a:lnTo>
                  <a:lnTo>
                    <a:pt x="0" y="126491"/>
                  </a:lnTo>
                  <a:lnTo>
                    <a:pt x="9939" y="77259"/>
                  </a:lnTo>
                  <a:lnTo>
                    <a:pt x="37047" y="37052"/>
                  </a:lnTo>
                  <a:lnTo>
                    <a:pt x="77254" y="9941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30274" y="4554473"/>
            <a:ext cx="2879090" cy="1043940"/>
          </a:xfrm>
          <a:prstGeom prst="rect">
            <a:avLst/>
          </a:prstGeom>
          <a:solidFill>
            <a:srgbClr val="B1FF7C"/>
          </a:solidFill>
          <a:ln w="19811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499745" marR="330200" indent="-16510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  Method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450"/>
              </a:spcBef>
            </a:pPr>
            <a:r>
              <a:rPr sz="2000" dirty="0">
                <a:latin typeface="Arial"/>
                <a:cs typeface="Arial"/>
              </a:rPr>
              <a:t>(UAMS)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430274" y="3124961"/>
            <a:ext cx="2879090" cy="1043940"/>
          </a:xfrm>
          <a:prstGeom prst="rect">
            <a:avLst/>
          </a:prstGeom>
          <a:solidFill>
            <a:srgbClr val="B1FF7C"/>
          </a:solidFill>
          <a:ln w="19811">
            <a:solidFill>
              <a:srgbClr val="C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66675" marR="62865" indent="487680">
              <a:lnSpc>
                <a:spcPts val="2210"/>
              </a:lnSpc>
              <a:spcBef>
                <a:spcPts val="340"/>
              </a:spcBef>
            </a:pPr>
            <a:r>
              <a:rPr sz="2000" dirty="0">
                <a:latin typeface="Arial"/>
                <a:cs typeface="Arial"/>
              </a:rPr>
              <a:t>User Credential  Management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Assurance</a:t>
            </a:r>
            <a:endParaRPr sz="2000">
              <a:latin typeface="Arial"/>
              <a:cs typeface="Arial"/>
            </a:endParaRPr>
          </a:p>
          <a:p>
            <a:pPr marL="200660">
              <a:lnSpc>
                <a:spcPct val="100000"/>
              </a:lnSpc>
              <a:spcBef>
                <a:spcPts val="445"/>
              </a:spcBef>
            </a:pPr>
            <a:r>
              <a:rPr sz="2000" dirty="0">
                <a:latin typeface="Arial"/>
                <a:cs typeface="Arial"/>
              </a:rPr>
              <a:t>(UCMA)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04366" y="1668017"/>
            <a:ext cx="2879090" cy="1043940"/>
          </a:xfrm>
          <a:prstGeom prst="rect">
            <a:avLst/>
          </a:prstGeom>
          <a:solidFill>
            <a:srgbClr val="B1FF7C"/>
          </a:solidFill>
          <a:ln w="19811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0810" marR="125095" indent="59563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latin typeface="Arial"/>
                <a:cs typeface="Arial"/>
              </a:rPr>
              <a:t>User Identity  Registration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Assurance</a:t>
            </a:r>
            <a:endParaRPr sz="2000">
              <a:latin typeface="Arial"/>
              <a:cs typeface="Arial"/>
            </a:endParaRPr>
          </a:p>
          <a:p>
            <a:pPr marL="272415">
              <a:lnSpc>
                <a:spcPct val="100000"/>
              </a:lnSpc>
              <a:spcBef>
                <a:spcPts val="450"/>
              </a:spcBef>
            </a:pPr>
            <a:r>
              <a:rPr sz="2000" dirty="0">
                <a:latin typeface="Arial"/>
                <a:cs typeface="Arial"/>
              </a:rPr>
              <a:t>(UIRA)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89450" y="2864942"/>
            <a:ext cx="4400550" cy="3117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>
              <a:lnSpc>
                <a:spcPts val="231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Requirements for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secure</a:t>
            </a:r>
            <a:endParaRPr sz="2000">
              <a:latin typeface="Arial"/>
              <a:cs typeface="Arial"/>
            </a:endParaRPr>
          </a:p>
          <a:p>
            <a:pPr marL="61594">
              <a:lnSpc>
                <a:spcPts val="2235"/>
              </a:lnSpc>
            </a:pPr>
            <a:r>
              <a:rPr sz="2000" dirty="0">
                <a:latin typeface="Arial"/>
                <a:cs typeface="Arial"/>
              </a:rPr>
              <a:t>handling of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credentials:</a:t>
            </a:r>
            <a:endParaRPr sz="2000">
              <a:latin typeface="Arial"/>
              <a:cs typeface="Arial"/>
            </a:endParaRPr>
          </a:p>
          <a:p>
            <a:pPr marL="404495" indent="-343535">
              <a:lnSpc>
                <a:spcPts val="2230"/>
              </a:lnSpc>
              <a:buChar char="•"/>
              <a:tabLst>
                <a:tab pos="404495" algn="l"/>
                <a:tab pos="405130" algn="l"/>
              </a:tabLst>
            </a:pPr>
            <a:r>
              <a:rPr sz="2000" dirty="0">
                <a:latin typeface="Arial"/>
                <a:cs typeface="Arial"/>
              </a:rPr>
              <a:t>Creation</a:t>
            </a:r>
            <a:endParaRPr sz="2000">
              <a:latin typeface="Arial"/>
              <a:cs typeface="Arial"/>
            </a:endParaRPr>
          </a:p>
          <a:p>
            <a:pPr marL="404495" indent="-343535">
              <a:lnSpc>
                <a:spcPts val="2230"/>
              </a:lnSpc>
              <a:buChar char="•"/>
              <a:tabLst>
                <a:tab pos="404495" algn="l"/>
                <a:tab pos="405130" algn="l"/>
              </a:tabLst>
            </a:pPr>
            <a:r>
              <a:rPr sz="2000" dirty="0"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marL="404495" indent="-343535">
              <a:lnSpc>
                <a:spcPts val="2315"/>
              </a:lnSpc>
              <a:buChar char="•"/>
              <a:tabLst>
                <a:tab pos="404495" algn="l"/>
                <a:tab pos="405130" algn="l"/>
              </a:tabLst>
            </a:pPr>
            <a:r>
              <a:rPr sz="2000" dirty="0"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  <a:spcBef>
                <a:spcPts val="1675"/>
              </a:spcBef>
            </a:pPr>
            <a:r>
              <a:rPr sz="2000" dirty="0">
                <a:latin typeface="Arial"/>
                <a:cs typeface="Arial"/>
              </a:rPr>
              <a:t>Requirements for mechanism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strength: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235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Password length and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235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Cryptographic algorithm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23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latin typeface="Arial"/>
                <a:cs typeface="Arial"/>
              </a:rPr>
              <a:t>Tamper </a:t>
            </a:r>
            <a:r>
              <a:rPr sz="2000" dirty="0">
                <a:latin typeface="Arial"/>
                <a:cs typeface="Arial"/>
              </a:rPr>
              <a:t>resistance of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token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15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Multiple-factor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methods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8152" y="1439113"/>
            <a:ext cx="4291965" cy="1182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Requirements for correct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registration: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235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Pre-authentication credentials,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e.g.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ts val="2230"/>
              </a:lnSpc>
              <a:buChar char="-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birth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ts val="2315"/>
              </a:lnSpc>
              <a:buChar char="-"/>
              <a:tabLst>
                <a:tab pos="812165" algn="l"/>
                <a:tab pos="812800" algn="l"/>
              </a:tabLst>
            </a:pPr>
            <a:r>
              <a:rPr sz="2000" dirty="0"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777" y="10795"/>
            <a:ext cx="1201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</a:rPr>
              <a:t>eIDAS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5199" y="310388"/>
            <a:ext cx="8163559" cy="218376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400"/>
              </a:spcBef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electronic IDentification, Authentication and </a:t>
            </a:r>
            <a:r>
              <a:rPr sz="2400" dirty="0">
                <a:solidFill>
                  <a:srgbClr val="333399"/>
                </a:solidFill>
                <a:latin typeface="Arial"/>
                <a:cs typeface="Arial"/>
              </a:rPr>
              <a:t>trust</a:t>
            </a:r>
            <a:r>
              <a:rPr sz="2400" spc="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53695" marR="1751330" indent="-341630">
              <a:lnSpc>
                <a:spcPts val="2680"/>
              </a:lnSpc>
              <a:spcBef>
                <a:spcPts val="15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eIDAS is EU’s regulation on e-Authentication  and </a:t>
            </a:r>
            <a:r>
              <a:rPr sz="2400" dirty="0">
                <a:latin typeface="Arial"/>
                <a:cs typeface="Arial"/>
              </a:rPr>
              <a:t>trust </a:t>
            </a:r>
            <a:r>
              <a:rPr sz="2400" spc="-5" dirty="0">
                <a:latin typeface="Arial"/>
                <a:cs typeface="Arial"/>
              </a:rPr>
              <a:t>services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e-transactions.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ts val="2780"/>
              </a:lnSpc>
              <a:spcBef>
                <a:spcPts val="33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“Trust </a:t>
            </a:r>
            <a:r>
              <a:rPr sz="2400" spc="-5" dirty="0">
                <a:latin typeface="Arial"/>
                <a:cs typeface="Arial"/>
              </a:rPr>
              <a:t>service” is </a:t>
            </a:r>
            <a:r>
              <a:rPr sz="2400" dirty="0">
                <a:latin typeface="Arial"/>
                <a:cs typeface="Arial"/>
              </a:rPr>
              <a:t>EU </a:t>
            </a:r>
            <a:r>
              <a:rPr sz="2400" spc="-5" dirty="0">
                <a:latin typeface="Arial"/>
                <a:cs typeface="Arial"/>
              </a:rPr>
              <a:t>jargon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PKI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certification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199" y="2520188"/>
            <a:ext cx="5279390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3695" marR="5080" indent="-341630">
              <a:lnSpc>
                <a:spcPts val="268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eIDAS specifies three authentication  assurance levels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(AALs).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8937" y="3684523"/>
          <a:ext cx="8172449" cy="24019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876">
                <a:tc>
                  <a:txBody>
                    <a:bodyPr/>
                    <a:lstStyle/>
                    <a:p>
                      <a:pPr marL="611505" marR="432434" indent="-170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Low</a:t>
                      </a: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Assurance 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eDAS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AAL-1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08025" marR="172085" indent="-5276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Substantial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Assurance 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eIDAS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AAL-2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08660" marR="534035" indent="-166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Assurance 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eIDAS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AAL-3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075">
                <a:tc>
                  <a:txBody>
                    <a:bodyPr/>
                    <a:lstStyle/>
                    <a:p>
                      <a:pPr marL="91440" marR="2381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Limited degree of  confidence in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claimed or</a:t>
                      </a:r>
                      <a:r>
                        <a:rPr sz="2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asserted  identity of a</a:t>
                      </a:r>
                      <a:r>
                        <a:rPr sz="2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person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12090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446530" algn="l"/>
                          <a:tab pos="1798320" algn="l"/>
                          <a:tab pos="237553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tan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ial	degree	of  confidence	in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claimed or asserted  identity of a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person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908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higher degree of  confidence in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claimed or</a:t>
                      </a:r>
                      <a:r>
                        <a:rPr sz="2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asserted  identity of a</a:t>
                      </a:r>
                      <a:r>
                        <a:rPr sz="2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person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952" y="1039367"/>
            <a:ext cx="954024" cy="1402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18807" y="2570226"/>
            <a:ext cx="1971675" cy="8978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270" algn="ctr">
              <a:lnSpc>
                <a:spcPts val="223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The EU </a:t>
            </a:r>
            <a:r>
              <a:rPr sz="2000" spc="-5" dirty="0">
                <a:latin typeface="Arial"/>
                <a:cs typeface="Arial"/>
              </a:rPr>
              <a:t>trust  </a:t>
            </a:r>
            <a:r>
              <a:rPr sz="2000" dirty="0">
                <a:latin typeface="Arial"/>
                <a:cs typeface="Arial"/>
              </a:rPr>
              <a:t>mark for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qualified  trust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3466"/>
            <a:ext cx="668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Risk </a:t>
            </a:r>
            <a:r>
              <a:rPr sz="3600" dirty="0">
                <a:solidFill>
                  <a:srgbClr val="333399"/>
                </a:solidFill>
              </a:rPr>
              <a:t>Analysis for</a:t>
            </a:r>
            <a:r>
              <a:rPr sz="3600" spc="-1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eAuthentication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3202" y="1073658"/>
            <a:ext cx="8019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Determining the </a:t>
            </a:r>
            <a:r>
              <a:rPr sz="2800" dirty="0">
                <a:latin typeface="Arial"/>
                <a:cs typeface="Arial"/>
              </a:rPr>
              <a:t>appropriate </a:t>
            </a:r>
            <a:r>
              <a:rPr sz="2800" spc="-10" dirty="0">
                <a:latin typeface="Arial"/>
                <a:cs typeface="Arial"/>
              </a:rPr>
              <a:t>AAL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202" y="3917391"/>
            <a:ext cx="819785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780"/>
              </a:lnSpc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E-Authentication Failure means </a:t>
            </a:r>
            <a:r>
              <a:rPr sz="2400" dirty="0">
                <a:latin typeface="Arial"/>
                <a:cs typeface="Arial"/>
              </a:rPr>
              <a:t>that an </a:t>
            </a:r>
            <a:r>
              <a:rPr sz="2400" spc="-5" dirty="0">
                <a:latin typeface="Arial"/>
                <a:cs typeface="Arial"/>
              </a:rPr>
              <a:t>imposter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able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attack and steal somebody else’s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identity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41525" y="1838325"/>
          <a:ext cx="6479539" cy="1636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10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87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Impact of e-Authentication</a:t>
                      </a:r>
                      <a:r>
                        <a:rPr sz="20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Failure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ts val="235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235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484505">
                        <a:lnSpc>
                          <a:spcPts val="235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Major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551">
                <a:tc>
                  <a:txBody>
                    <a:bodyPr/>
                    <a:lstStyle/>
                    <a:p>
                      <a:pPr marL="68580" marR="220979">
                        <a:lnSpc>
                          <a:spcPts val="2400"/>
                        </a:lnSpc>
                        <a:spcBef>
                          <a:spcPts val="30"/>
                        </a:spcBef>
                        <a:tabLst>
                          <a:tab pos="796925" algn="l"/>
                        </a:tabLst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Required  AAL	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000">
                        <a:latin typeface="Symbol"/>
                        <a:cs typeface="Symbo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52599"/>
                    </a:solidFill>
                  </a:tcPr>
                </a:tc>
                <a:tc>
                  <a:txBody>
                    <a:bodyPr/>
                    <a:lstStyle/>
                    <a:p>
                      <a:pPr marL="146050" marR="137795" indent="514984">
                        <a:lnSpc>
                          <a:spcPts val="2400"/>
                        </a:lnSpc>
                        <a:spcBef>
                          <a:spcPts val="3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Low  eIDAS</a:t>
                      </a:r>
                      <a:r>
                        <a:rPr sz="20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AAL-1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64135" indent="118745">
                        <a:lnSpc>
                          <a:spcPts val="2400"/>
                        </a:lnSpc>
                        <a:spcBef>
                          <a:spcPts val="3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Substantial  eIDAS</a:t>
                      </a:r>
                      <a:r>
                        <a:rPr sz="20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AAL-2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64135" indent="486409">
                        <a:lnSpc>
                          <a:spcPts val="2400"/>
                        </a:lnSpc>
                        <a:spcBef>
                          <a:spcPts val="3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High  eIDAS</a:t>
                      </a:r>
                      <a:r>
                        <a:rPr sz="20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AAL-3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51375" y="5808370"/>
            <a:ext cx="3377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Example risk matrix applied to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eIDAS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0" y="11049"/>
            <a:ext cx="3390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</a:rPr>
              <a:t>RAU Norway</a:t>
            </a:r>
            <a:r>
              <a:rPr sz="3200" spc="-90" dirty="0">
                <a:solidFill>
                  <a:srgbClr val="333399"/>
                </a:solidFill>
              </a:rPr>
              <a:t> </a:t>
            </a:r>
            <a:r>
              <a:rPr sz="3200" spc="-5" dirty="0">
                <a:solidFill>
                  <a:srgbClr val="333399"/>
                </a:solidFill>
              </a:rPr>
              <a:t>2008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623" y="471297"/>
            <a:ext cx="9030335" cy="53638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1770" marR="476250">
              <a:lnSpc>
                <a:spcPts val="3120"/>
              </a:lnSpc>
              <a:spcBef>
                <a:spcPts val="400"/>
              </a:spcBef>
            </a:pP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Rammeverk for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Autentisering og Uavviselighet  </a:t>
            </a:r>
            <a:r>
              <a:rPr sz="2800" spc="-5" dirty="0">
                <a:solidFill>
                  <a:srgbClr val="333399"/>
                </a:solidFill>
                <a:latin typeface="Arial"/>
                <a:cs typeface="Arial"/>
              </a:rPr>
              <a:t>(Framework for Authentication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sz="2800" spc="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Non-Repudiation)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2400" spc="-5" dirty="0">
                <a:latin typeface="Arial"/>
                <a:cs typeface="Arial"/>
              </a:rPr>
              <a:t>RAU AAL-4: High authentication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assurance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ts val="2315"/>
              </a:lnSpc>
              <a:spcBef>
                <a:spcPts val="434"/>
              </a:spcBef>
              <a:buChar char="•"/>
              <a:tabLst>
                <a:tab pos="353695" algn="l"/>
                <a:tab pos="354965" algn="l"/>
              </a:tabLst>
            </a:pP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two-factor, where at least one must be dynamic, and at least one</a:t>
            </a:r>
            <a:r>
              <a:rPr sz="2000" spc="-2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35433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provisioned 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person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Arial"/>
                <a:cs typeface="Arial"/>
              </a:rPr>
              <a:t>RAU AAL-3: Moderate authentication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assurance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spcBef>
                <a:spcPts val="434"/>
              </a:spcBef>
              <a:buChar char="•"/>
              <a:tabLst>
                <a:tab pos="353695" algn="l"/>
                <a:tab pos="354965" algn="l"/>
              </a:tabLst>
            </a:pP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OTP </a:t>
            </a:r>
            <a:r>
              <a:rPr sz="2000" spc="-5" dirty="0">
                <a:latin typeface="Arial"/>
                <a:cs typeface="Arial"/>
              </a:rPr>
              <a:t>calculator with PIN provisioned by </a:t>
            </a:r>
            <a:r>
              <a:rPr sz="2000" dirty="0">
                <a:latin typeface="Arial"/>
                <a:cs typeface="Arial"/>
              </a:rPr>
              <a:t>mail to user’s </a:t>
            </a:r>
            <a:r>
              <a:rPr sz="2000" spc="-5" dirty="0">
                <a:latin typeface="Arial"/>
                <a:cs typeface="Arial"/>
              </a:rPr>
              <a:t>official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Arial"/>
                <a:cs typeface="Arial"/>
              </a:rPr>
              <a:t>RAU AAL-2: Low authentication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assurance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spcBef>
                <a:spcPts val="445"/>
              </a:spcBef>
              <a:buChar char="•"/>
              <a:tabLst>
                <a:tab pos="353695" algn="l"/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fixed password provisioned </a:t>
            </a:r>
            <a:r>
              <a:rPr sz="2000" dirty="0">
                <a:latin typeface="Arial"/>
                <a:cs typeface="Arial"/>
              </a:rPr>
              <a:t>in person or by </a:t>
            </a:r>
            <a:r>
              <a:rPr sz="2000" spc="-5" dirty="0">
                <a:latin typeface="Arial"/>
                <a:cs typeface="Arial"/>
              </a:rPr>
              <a:t>mail </a:t>
            </a:r>
            <a:r>
              <a:rPr sz="2000" dirty="0">
                <a:latin typeface="Arial"/>
                <a:cs typeface="Arial"/>
              </a:rPr>
              <a:t>to user’s </a:t>
            </a:r>
            <a:r>
              <a:rPr sz="2000" spc="-5" dirty="0">
                <a:latin typeface="Arial"/>
                <a:cs typeface="Arial"/>
              </a:rPr>
              <a:t>official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-5" dirty="0">
                <a:latin typeface="Arial"/>
                <a:cs typeface="Arial"/>
              </a:rPr>
              <a:t>RAU AAL-1: Little or </a:t>
            </a:r>
            <a:r>
              <a:rPr sz="2400" spc="-1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authentication assurance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spcBef>
                <a:spcPts val="450"/>
              </a:spcBef>
              <a:buChar char="•"/>
              <a:tabLst>
                <a:tab pos="353695" algn="l"/>
                <a:tab pos="354965" algn="l"/>
              </a:tabLst>
            </a:pP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Online self-registration and self-chosen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password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dirty="0">
                <a:latin typeface="Arial"/>
                <a:cs typeface="Arial"/>
              </a:rPr>
              <a:t>Norway 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adopt </a:t>
            </a:r>
            <a:r>
              <a:rPr sz="2400" spc="-5" dirty="0">
                <a:latin typeface="Arial"/>
                <a:cs typeface="Arial"/>
              </a:rPr>
              <a:t>eIDAS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2018 (RAU will </a:t>
            </a:r>
            <a:r>
              <a:rPr sz="240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longer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801" y="68071"/>
            <a:ext cx="8667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</a:rPr>
              <a:t>Only </a:t>
            </a:r>
            <a:r>
              <a:rPr sz="3200" spc="-5" dirty="0">
                <a:solidFill>
                  <a:srgbClr val="333399"/>
                </a:solidFill>
              </a:rPr>
              <a:t>Three </a:t>
            </a:r>
            <a:r>
              <a:rPr sz="3200" dirty="0">
                <a:solidFill>
                  <a:srgbClr val="333399"/>
                </a:solidFill>
              </a:rPr>
              <a:t>AALs in </a:t>
            </a:r>
            <a:r>
              <a:rPr sz="3200" spc="-5" dirty="0">
                <a:solidFill>
                  <a:srgbClr val="333399"/>
                </a:solidFill>
              </a:rPr>
              <a:t>Modern eAuth.</a:t>
            </a:r>
            <a:r>
              <a:rPr sz="3200" spc="-95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Frameworks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5199" y="956310"/>
            <a:ext cx="8757920" cy="48215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Early eAuthentication </a:t>
            </a:r>
            <a:r>
              <a:rPr sz="2400" dirty="0">
                <a:latin typeface="Arial"/>
                <a:cs typeface="Arial"/>
              </a:rPr>
              <a:t>frameworks </a:t>
            </a:r>
            <a:r>
              <a:rPr sz="2400" spc="-5" dirty="0">
                <a:latin typeface="Arial"/>
                <a:cs typeface="Arial"/>
              </a:rPr>
              <a:t>typically had </a:t>
            </a:r>
            <a:r>
              <a:rPr sz="2400" dirty="0">
                <a:latin typeface="Arial"/>
                <a:cs typeface="Arial"/>
              </a:rPr>
              <a:t>four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AALs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5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practice </a:t>
            </a:r>
            <a:r>
              <a:rPr sz="2400" dirty="0">
                <a:latin typeface="Arial"/>
                <a:cs typeface="Arial"/>
              </a:rPr>
              <a:t>the very </a:t>
            </a:r>
            <a:r>
              <a:rPr sz="2400" spc="-5" dirty="0">
                <a:latin typeface="Arial"/>
                <a:cs typeface="Arial"/>
              </a:rPr>
              <a:t>low AAL is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40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Very low AAL is inadequate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Cross-border/Federated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auth.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eIDAS assumes cross-border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NIST SP800-63-3 assumes federated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Current providers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highest AAL (RAU </a:t>
            </a:r>
            <a:r>
              <a:rPr sz="2400" dirty="0">
                <a:latin typeface="Arial"/>
                <a:cs typeface="Arial"/>
              </a:rPr>
              <a:t>AAL-4)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Norway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Commfides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Buypass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2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BankID</a:t>
            </a:r>
            <a:endParaRPr sz="20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BankID på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mobil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90"/>
              </a:spcBef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Adoption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eIDAS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Norway will probably </a:t>
            </a:r>
            <a:r>
              <a:rPr sz="240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relatively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</a:t>
            </a:r>
            <a:endParaRPr sz="2400">
              <a:latin typeface="Arial"/>
              <a:cs typeface="Arial"/>
            </a:endParaRPr>
          </a:p>
          <a:p>
            <a:pPr marL="755015" marR="225425" lvl="1" indent="-285750">
              <a:lnSpc>
                <a:spcPts val="2230"/>
              </a:lnSpc>
              <a:spcBef>
                <a:spcPts val="56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Arial"/>
                <a:cs typeface="Arial"/>
              </a:rPr>
              <a:t>Some authentication service providers may need to make changes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keep accreditation for the highest </a:t>
            </a:r>
            <a:r>
              <a:rPr sz="2000" spc="-5" dirty="0">
                <a:latin typeface="Arial"/>
                <a:cs typeface="Arial"/>
              </a:rPr>
              <a:t>AAL </a:t>
            </a:r>
            <a:r>
              <a:rPr sz="2000" dirty="0">
                <a:latin typeface="Arial"/>
                <a:cs typeface="Arial"/>
              </a:rPr>
              <a:t>(eIDAS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AAL-3)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23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5233" y="3250438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33399"/>
                </a:solidFill>
              </a:rPr>
              <a:t>End </a:t>
            </a:r>
            <a:r>
              <a:rPr sz="3600" dirty="0">
                <a:solidFill>
                  <a:srgbClr val="333399"/>
                </a:solidFill>
              </a:rPr>
              <a:t>of</a:t>
            </a:r>
            <a:r>
              <a:rPr sz="3600" spc="-50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lecture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325371"/>
            <a:ext cx="676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Knowledge-Based</a:t>
            </a:r>
            <a:r>
              <a:rPr sz="3600" spc="-45" dirty="0">
                <a:solidFill>
                  <a:srgbClr val="333399"/>
                </a:solidFill>
              </a:rPr>
              <a:t> </a:t>
            </a:r>
            <a:r>
              <a:rPr sz="3600" spc="-5" dirty="0">
                <a:solidFill>
                  <a:srgbClr val="333399"/>
                </a:solidFill>
              </a:rPr>
              <a:t>Authentication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936750" y="2585085"/>
            <a:ext cx="526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Something you </a:t>
            </a:r>
            <a:r>
              <a:rPr sz="2800" dirty="0">
                <a:latin typeface="Arial"/>
                <a:cs typeface="Arial"/>
              </a:rPr>
              <a:t>know: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Passwords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7061" y="62637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3429000"/>
            <a:ext cx="2122932" cy="2153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33501"/>
            <a:ext cx="3100070" cy="966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5"/>
              </a:spcBef>
            </a:pPr>
            <a:r>
              <a:rPr sz="3200" spc="-5" dirty="0">
                <a:solidFill>
                  <a:srgbClr val="333399"/>
                </a:solidFill>
              </a:rPr>
              <a:t>Authentication:  </a:t>
            </a:r>
            <a:r>
              <a:rPr sz="3200" dirty="0">
                <a:solidFill>
                  <a:srgbClr val="333399"/>
                </a:solidFill>
              </a:rPr>
              <a:t>Static</a:t>
            </a:r>
            <a:r>
              <a:rPr sz="3200" spc="-85" dirty="0">
                <a:solidFill>
                  <a:srgbClr val="333399"/>
                </a:solidFill>
              </a:rPr>
              <a:t> </a:t>
            </a:r>
            <a:r>
              <a:rPr sz="3200" dirty="0">
                <a:solidFill>
                  <a:srgbClr val="333399"/>
                </a:solidFill>
              </a:rPr>
              <a:t>passwords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483345" y="6277584"/>
            <a:ext cx="1250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48129"/>
            <a:ext cx="7761605" cy="40944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3695" marR="5080" indent="-341630">
              <a:lnSpc>
                <a:spcPts val="3140"/>
              </a:lnSpc>
              <a:spcBef>
                <a:spcPts val="38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Passwords are a simple and the most common  </a:t>
            </a:r>
            <a:r>
              <a:rPr sz="2800" dirty="0">
                <a:latin typeface="Arial"/>
                <a:cs typeface="Arial"/>
              </a:rPr>
              <a:t>authentication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credential.</a:t>
            </a:r>
          </a:p>
          <a:p>
            <a:pPr marL="755015" lvl="1" indent="-285750">
              <a:lnSpc>
                <a:spcPct val="100000"/>
              </a:lnSpc>
              <a:spcBef>
                <a:spcPts val="23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Something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knows</a:t>
            </a:r>
            <a:endParaRPr sz="2400" dirty="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Problems:</a:t>
            </a:r>
            <a:endParaRPr sz="28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Easy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share (intentionally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not)</a:t>
            </a:r>
          </a:p>
          <a:p>
            <a:pPr marL="755015" lvl="1" indent="-285750">
              <a:lnSpc>
                <a:spcPct val="100000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Easy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forget</a:t>
            </a: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Often </a:t>
            </a:r>
            <a:r>
              <a:rPr sz="2400" spc="-5" dirty="0">
                <a:latin typeface="Arial"/>
                <a:cs typeface="Arial"/>
              </a:rPr>
              <a:t>easy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guess (weak passwords)</a:t>
            </a:r>
            <a:endParaRPr sz="24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Can be written down (both </a:t>
            </a:r>
            <a:r>
              <a:rPr sz="2400" spc="-5" dirty="0" smtClean="0">
                <a:latin typeface="Arial"/>
                <a:cs typeface="Arial"/>
              </a:rPr>
              <a:t>go</a:t>
            </a:r>
            <a:r>
              <a:rPr lang="en-US" sz="2400" spc="-5" dirty="0" smtClean="0">
                <a:latin typeface="Arial"/>
                <a:cs typeface="Arial"/>
              </a:rPr>
              <a:t>o</a:t>
            </a:r>
            <a:r>
              <a:rPr sz="2400" spc="-5" dirty="0" smtClean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bad)</a:t>
            </a:r>
            <a:endParaRPr sz="24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If </a:t>
            </a:r>
            <a:r>
              <a:rPr sz="2000" spc="-5" dirty="0">
                <a:latin typeface="Arial"/>
                <a:cs typeface="Arial"/>
              </a:rPr>
              <a:t>written </a:t>
            </a:r>
            <a:r>
              <a:rPr sz="2000" dirty="0">
                <a:latin typeface="Arial"/>
                <a:cs typeface="Arial"/>
              </a:rPr>
              <a:t>down, then “what you know”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“where to find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it”</a:t>
            </a:r>
            <a:endParaRPr sz="2000" dirty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Often </a:t>
            </a:r>
            <a:r>
              <a:rPr sz="2400" spc="-5" dirty="0">
                <a:latin typeface="Arial"/>
                <a:cs typeface="Arial"/>
              </a:rPr>
              <a:t>remains in computer memory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959" y="387095"/>
            <a:ext cx="1800225" cy="5245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445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35"/>
              </a:spcBef>
            </a:pPr>
            <a:r>
              <a:rPr sz="2800" b="1" spc="-10" dirty="0">
                <a:latin typeface="Courier New"/>
                <a:cs typeface="Courier New"/>
              </a:rPr>
              <a:t>123456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81711"/>
            <a:ext cx="3048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RockYou</a:t>
            </a:r>
            <a:r>
              <a:rPr sz="3600" spc="-100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Hack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1144904"/>
            <a:ext cx="4639310" cy="46151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3695" marR="5080" indent="-341630">
              <a:lnSpc>
                <a:spcPct val="93100"/>
              </a:lnSpc>
              <a:spcBef>
                <a:spcPts val="32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32 million </a:t>
            </a:r>
            <a:r>
              <a:rPr sz="2800" dirty="0">
                <a:latin typeface="Arial"/>
                <a:cs typeface="Arial"/>
              </a:rPr>
              <a:t>cleartext  passwords stolen from  </a:t>
            </a:r>
            <a:r>
              <a:rPr sz="2800" spc="-5" dirty="0">
                <a:latin typeface="Arial"/>
                <a:cs typeface="Arial"/>
              </a:rPr>
              <a:t>RockYou </a:t>
            </a:r>
            <a:r>
              <a:rPr sz="2800" dirty="0">
                <a:latin typeface="Arial"/>
                <a:cs typeface="Arial"/>
              </a:rPr>
              <a:t>database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2009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Posted on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Internet</a:t>
            </a:r>
            <a:endParaRPr sz="2800">
              <a:latin typeface="Arial"/>
              <a:cs typeface="Arial"/>
            </a:endParaRPr>
          </a:p>
          <a:p>
            <a:pPr marL="353695" marR="577850" indent="-341630">
              <a:lnSpc>
                <a:spcPts val="3120"/>
              </a:lnSpc>
              <a:spcBef>
                <a:spcPts val="6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Contains </a:t>
            </a:r>
            <a:r>
              <a:rPr sz="2800" dirty="0">
                <a:latin typeface="Arial"/>
                <a:cs typeface="Arial"/>
              </a:rPr>
              <a:t>accounts and  passwords </a:t>
            </a:r>
            <a:r>
              <a:rPr sz="2800" spc="-5" dirty="0">
                <a:latin typeface="Arial"/>
                <a:cs typeface="Arial"/>
              </a:rPr>
              <a:t>for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websites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54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MySpace, Yahoo,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Hotmail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Analyzed by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Imperva.com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1% use</a:t>
            </a:r>
            <a:r>
              <a:rPr sz="2400" spc="-4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123456</a:t>
            </a:r>
            <a:endParaRPr sz="2400">
              <a:latin typeface="Arial"/>
              <a:cs typeface="Arial"/>
            </a:endParaRPr>
          </a:p>
          <a:p>
            <a:pPr marL="755015" marR="113664" lvl="1" indent="-285750">
              <a:lnSpc>
                <a:spcPts val="268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20% use password </a:t>
            </a:r>
            <a:r>
              <a:rPr sz="2400" dirty="0">
                <a:latin typeface="Arial"/>
                <a:cs typeface="Arial"/>
              </a:rPr>
              <a:t>from set  of </a:t>
            </a:r>
            <a:r>
              <a:rPr sz="2400" spc="-5" dirty="0">
                <a:latin typeface="Arial"/>
                <a:cs typeface="Arial"/>
              </a:rPr>
              <a:t>5000 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5125" y="6290284"/>
            <a:ext cx="328993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0"/>
              </a:lnSpc>
              <a:tabLst>
                <a:tab pos="3204210" algn="l"/>
              </a:tabLst>
            </a:pPr>
            <a:r>
              <a:rPr sz="2100" baseline="-7936" dirty="0">
                <a:latin typeface="Arial"/>
                <a:cs typeface="Arial"/>
              </a:rPr>
              <a:t>8	</a:t>
            </a:r>
            <a:r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4" y="143255"/>
            <a:ext cx="3261360" cy="64891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803141" y="6277584"/>
            <a:ext cx="151511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INF3510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UiO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0749"/>
            <a:ext cx="5666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33399"/>
                </a:solidFill>
              </a:rPr>
              <a:t>Secure password</a:t>
            </a:r>
            <a:r>
              <a:rPr sz="3600" spc="-105" dirty="0">
                <a:solidFill>
                  <a:srgbClr val="333399"/>
                </a:solidFill>
              </a:rPr>
              <a:t> </a:t>
            </a:r>
            <a:r>
              <a:rPr sz="3600" dirty="0">
                <a:solidFill>
                  <a:srgbClr val="333399"/>
                </a:solidFill>
              </a:rPr>
              <a:t>strategies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4720" y="6277584"/>
            <a:ext cx="13093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803141" y="6277584"/>
            <a:ext cx="161417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497061" y="6278178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888888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668516"/>
            <a:ext cx="8477885" cy="53562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55"/>
              </a:spcBef>
              <a:buChar char="•"/>
              <a:tabLst>
                <a:tab pos="353695" algn="l"/>
                <a:tab pos="354330" algn="l"/>
                <a:tab pos="3362960" algn="l"/>
              </a:tabLst>
            </a:pPr>
            <a:r>
              <a:rPr sz="2800" spc="-5" dirty="0">
                <a:latin typeface="Arial"/>
                <a:cs typeface="Arial"/>
              </a:rPr>
              <a:t>Passwords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length	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13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characters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Use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3 </a:t>
            </a:r>
            <a:r>
              <a:rPr sz="2800" dirty="0">
                <a:latin typeface="Arial"/>
                <a:cs typeface="Arial"/>
              </a:rPr>
              <a:t>categories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characters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10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L-case, U-case, </a:t>
            </a:r>
            <a:r>
              <a:rPr sz="2400" dirty="0">
                <a:latin typeface="Arial"/>
                <a:cs typeface="Arial"/>
              </a:rPr>
              <a:t>numbers, </a:t>
            </a:r>
            <a:r>
              <a:rPr sz="2400" spc="-5" dirty="0">
                <a:latin typeface="Arial"/>
                <a:cs typeface="Arial"/>
              </a:rPr>
              <a:t>special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characters</a:t>
            </a:r>
            <a:endParaRPr sz="24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5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Do not use </a:t>
            </a:r>
            <a:r>
              <a:rPr sz="2800" dirty="0">
                <a:latin typeface="Arial"/>
                <a:cs typeface="Arial"/>
              </a:rPr>
              <a:t>ordinary </a:t>
            </a:r>
            <a:r>
              <a:rPr sz="2800" spc="-5" dirty="0">
                <a:latin typeface="Arial"/>
                <a:cs typeface="Arial"/>
              </a:rPr>
              <a:t>words (names, </a:t>
            </a:r>
            <a:r>
              <a:rPr sz="2800" dirty="0">
                <a:latin typeface="Arial"/>
                <a:cs typeface="Arial"/>
              </a:rPr>
              <a:t>dictionary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wds.)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  <a:tab pos="4431665" algn="l"/>
              </a:tabLst>
            </a:pPr>
            <a:r>
              <a:rPr sz="2800" spc="-5" dirty="0">
                <a:latin typeface="Arial"/>
                <a:cs typeface="Arial"/>
              </a:rPr>
              <a:t>Change </a:t>
            </a:r>
            <a:r>
              <a:rPr sz="2800" dirty="0">
                <a:latin typeface="Arial"/>
                <a:cs typeface="Arial"/>
              </a:rPr>
              <a:t>typically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every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3	− 13 months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OK to reuse between </a:t>
            </a:r>
            <a:r>
              <a:rPr sz="2800" dirty="0">
                <a:latin typeface="Arial"/>
                <a:cs typeface="Arial"/>
              </a:rPr>
              <a:t>low-sensitivity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Do not reuse between </a:t>
            </a:r>
            <a:r>
              <a:rPr sz="2800" dirty="0">
                <a:latin typeface="Arial"/>
                <a:cs typeface="Arial"/>
              </a:rPr>
              <a:t>high-sensitivity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accounts</a:t>
            </a: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37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latin typeface="Arial"/>
                <a:cs typeface="Arial"/>
              </a:rPr>
              <a:t>Store </a:t>
            </a:r>
            <a:r>
              <a:rPr sz="2800" dirty="0">
                <a:latin typeface="Arial"/>
                <a:cs typeface="Arial"/>
              </a:rPr>
              <a:t>passwords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securely</a:t>
            </a:r>
            <a:endParaRPr sz="28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brain </a:t>
            </a:r>
            <a:r>
              <a:rPr sz="2400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paper, adequately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protected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cleartext on offline digital device, adequately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protected</a:t>
            </a:r>
            <a:endParaRPr sz="240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295"/>
              </a:spcBef>
              <a:buChar char="–"/>
              <a:tabLst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Encrypted on online digital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3162</Words>
  <Application>Microsoft Office PowerPoint</Application>
  <PresentationFormat>Ekran Gösterisi (4:3)</PresentationFormat>
  <Paragraphs>685</Paragraphs>
  <Slides>56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4" baseType="lpstr">
      <vt:lpstr>Arial</vt:lpstr>
      <vt:lpstr>Symbol</vt:lpstr>
      <vt:lpstr>Times New Roman</vt:lpstr>
      <vt:lpstr>Sitka Small</vt:lpstr>
      <vt:lpstr>Courier New</vt:lpstr>
      <vt:lpstr>Tahoma</vt:lpstr>
      <vt:lpstr>Calibri</vt:lpstr>
      <vt:lpstr>Office Theme</vt:lpstr>
      <vt:lpstr>PowerPoint Sunusu</vt:lpstr>
      <vt:lpstr>Outline</vt:lpstr>
      <vt:lpstr>Taxonomy of Authentication</vt:lpstr>
      <vt:lpstr>Identity and Access Management (IAM)  Phases</vt:lpstr>
      <vt:lpstr>User authentication credentials</vt:lpstr>
      <vt:lpstr>Knowledge-Based Authentication</vt:lpstr>
      <vt:lpstr>Authentication:  Static passwords</vt:lpstr>
      <vt:lpstr>RockYou Hack</vt:lpstr>
      <vt:lpstr>Secure password strategies</vt:lpstr>
      <vt:lpstr>Strategies for strong passwords</vt:lpstr>
      <vt:lpstr>Password storage in OS</vt:lpstr>
      <vt:lpstr>Prevent exposure of password file</vt:lpstr>
      <vt:lpstr>Hash functions</vt:lpstr>
      <vt:lpstr>Cracking passwords</vt:lpstr>
      <vt:lpstr>Hash table and rainbow table attacks</vt:lpstr>
      <vt:lpstr>Password salting: Defence against password cracking</vt:lpstr>
      <vt:lpstr>Storing and checking passwords</vt:lpstr>
      <vt:lpstr>Problems with using passwords in the clear</vt:lpstr>
      <vt:lpstr>HTTP Digest Authentication</vt:lpstr>
      <vt:lpstr>PowerPoint Sunusu</vt:lpstr>
      <vt:lpstr>Taxonomy of Authentication Tokens</vt:lpstr>
      <vt:lpstr>Synchronised OTP (One-Time-Password)  Generator</vt:lpstr>
      <vt:lpstr>Clock-based OTP Tokens:  Operation</vt:lpstr>
      <vt:lpstr>Clock-based OTP Token Operation  with (optional) input PIN</vt:lpstr>
      <vt:lpstr>Clock-based OTP Tokens:</vt:lpstr>
      <vt:lpstr>Hacking OTP Tokens</vt:lpstr>
      <vt:lpstr>Counter-based OTP Tokens:  Overview</vt:lpstr>
      <vt:lpstr>Counter-based OTP Token Operation</vt:lpstr>
      <vt:lpstr>? !</vt:lpstr>
      <vt:lpstr>? !</vt:lpstr>
      <vt:lpstr>? !</vt:lpstr>
      <vt:lpstr>Inherence-Based Authentication</vt:lpstr>
      <vt:lpstr>Biometrics: Overview</vt:lpstr>
      <vt:lpstr>Biometrics: Requirements</vt:lpstr>
      <vt:lpstr>Biometrics: Practical considerations</vt:lpstr>
      <vt:lpstr>Biometrics Safety</vt:lpstr>
      <vt:lpstr>Biometrics: Modes of operation</vt:lpstr>
      <vt:lpstr>Extracting biometric features Example fingerprints: Extracting minutia</vt:lpstr>
      <vt:lpstr>Biometrics: System components</vt:lpstr>
      <vt:lpstr>Biometrics:  Enrolment</vt:lpstr>
      <vt:lpstr>Biometrics:  Verification</vt:lpstr>
      <vt:lpstr>Biometrics:  Identification</vt:lpstr>
      <vt:lpstr>Evaluating Biometrics:</vt:lpstr>
      <vt:lpstr>Matching algorithm characteristics</vt:lpstr>
      <vt:lpstr>Evaluating Biometrics: System Errors</vt:lpstr>
      <vt:lpstr>Spoofing Biometrics: Presentation Attacks</vt:lpstr>
      <vt:lpstr>Authentication:  Multi-factor</vt:lpstr>
      <vt:lpstr>Authentication Assurance</vt:lpstr>
      <vt:lpstr>e-Authentication Frameworks for e-Gov.</vt:lpstr>
      <vt:lpstr>Alignment of e-Authentication Frameworks</vt:lpstr>
      <vt:lpstr>AAL: Authentication Assurance Level</vt:lpstr>
      <vt:lpstr>eIDAS</vt:lpstr>
      <vt:lpstr>Risk Analysis for eAuthentication</vt:lpstr>
      <vt:lpstr>RAU Norway 2008</vt:lpstr>
      <vt:lpstr>Only Three AALs in Modern eAuth. Frameworks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5</cp:revision>
  <dcterms:created xsi:type="dcterms:W3CDTF">2020-12-01T00:36:38Z</dcterms:created>
  <dcterms:modified xsi:type="dcterms:W3CDTF">2020-12-07T20:44:00Z</dcterms:modified>
</cp:coreProperties>
</file>